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5.jpg" ContentType="image/png"/>
  <Override PartName="/ppt/media/image96.jpg" ContentType="image/png"/>
  <Override PartName="/ppt/media/image97.jpg" ContentType="image/png"/>
  <Override PartName="/ppt/media/image98.jpg" ContentType="image/png"/>
  <Override PartName="/ppt/media/image99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0.xml" ContentType="application/vnd.openxmlformats-officedocument.drawingml.chart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56" r:id="rId2"/>
    <p:sldId id="1757" r:id="rId3"/>
    <p:sldId id="1740" r:id="rId4"/>
    <p:sldId id="1276" r:id="rId5"/>
    <p:sldId id="259" r:id="rId6"/>
    <p:sldId id="1430" r:id="rId7"/>
    <p:sldId id="1280" r:id="rId8"/>
    <p:sldId id="693" r:id="rId9"/>
    <p:sldId id="257" r:id="rId10"/>
    <p:sldId id="261" r:id="rId11"/>
    <p:sldId id="1391" r:id="rId12"/>
    <p:sldId id="1738" r:id="rId13"/>
    <p:sldId id="728" r:id="rId14"/>
    <p:sldId id="1727" r:id="rId15"/>
    <p:sldId id="810" r:id="rId16"/>
    <p:sldId id="1741" r:id="rId17"/>
    <p:sldId id="1756" r:id="rId18"/>
    <p:sldId id="1747" r:id="rId19"/>
    <p:sldId id="1755" r:id="rId20"/>
    <p:sldId id="731" r:id="rId21"/>
    <p:sldId id="1737" r:id="rId22"/>
    <p:sldId id="1367" r:id="rId23"/>
    <p:sldId id="1754" r:id="rId24"/>
    <p:sldId id="1368" r:id="rId25"/>
    <p:sldId id="1751" r:id="rId26"/>
    <p:sldId id="268" r:id="rId27"/>
    <p:sldId id="1327" r:id="rId28"/>
    <p:sldId id="263" r:id="rId29"/>
    <p:sldId id="264" r:id="rId30"/>
    <p:sldId id="1752" r:id="rId31"/>
    <p:sldId id="1384" r:id="rId32"/>
    <p:sldId id="1732" r:id="rId33"/>
    <p:sldId id="1753" r:id="rId34"/>
    <p:sldId id="1733" r:id="rId35"/>
    <p:sldId id="1735" r:id="rId36"/>
    <p:sldId id="1736" r:id="rId37"/>
    <p:sldId id="1739" r:id="rId38"/>
    <p:sldId id="1729" r:id="rId39"/>
    <p:sldId id="1431" r:id="rId40"/>
    <p:sldId id="1742" r:id="rId41"/>
    <p:sldId id="1730" r:id="rId42"/>
    <p:sldId id="1432" r:id="rId43"/>
    <p:sldId id="1749" r:id="rId44"/>
    <p:sldId id="1750" r:id="rId45"/>
    <p:sldId id="1422" r:id="rId46"/>
    <p:sldId id="1731" r:id="rId47"/>
    <p:sldId id="1400" r:id="rId48"/>
    <p:sldId id="1426" r:id="rId49"/>
    <p:sldId id="1427" r:id="rId50"/>
    <p:sldId id="1415" r:id="rId51"/>
    <p:sldId id="1402" r:id="rId52"/>
    <p:sldId id="1385" r:id="rId53"/>
    <p:sldId id="1386" r:id="rId54"/>
    <p:sldId id="1395" r:id="rId55"/>
    <p:sldId id="1734" r:id="rId56"/>
    <p:sldId id="1748" r:id="rId57"/>
    <p:sldId id="1406" r:id="rId58"/>
    <p:sldId id="1728" r:id="rId59"/>
    <p:sldId id="1408" r:id="rId60"/>
    <p:sldId id="141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3"/>
    <p:restoredTop sz="94610"/>
  </p:normalViewPr>
  <p:slideViewPr>
    <p:cSldViewPr snapToGrid="0">
      <p:cViewPr>
        <p:scale>
          <a:sx n="117" d="100"/>
          <a:sy n="117" d="100"/>
        </p:scale>
        <p:origin x="49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76020238163003E-2"/>
          <c:y val="0.18975141116867841"/>
          <c:w val="0.8254547105313883"/>
          <c:h val="0.79933728420845107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83-7D4A-BFFC-B70BFDCC159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83-7D4A-BFFC-B70BFDCC159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83-7D4A-BFFC-B70BFDCC159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A83-7D4A-BFFC-B70BFDCC159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A83-7D4A-BFFC-B70BFDCC159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A83-7D4A-BFFC-B70BFDCC159B}"/>
              </c:ext>
            </c:extLst>
          </c:dPt>
          <c:dLbls>
            <c:dLbl>
              <c:idx val="0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FA83-7D4A-BFFC-B70BFDCC159B}"/>
                </c:ext>
              </c:extLst>
            </c:dLbl>
            <c:dLbl>
              <c:idx val="1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FA83-7D4A-BFFC-B70BFDCC159B}"/>
                </c:ext>
              </c:extLst>
            </c:dLbl>
            <c:dLbl>
              <c:idx val="2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FA83-7D4A-BFFC-B70BFDCC159B}"/>
                </c:ext>
              </c:extLst>
            </c:dLbl>
            <c:dLbl>
              <c:idx val="3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FA83-7D4A-BFFC-B70BFDCC159B}"/>
                </c:ext>
              </c:extLst>
            </c:dLbl>
            <c:dLbl>
              <c:idx val="4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FA83-7D4A-BFFC-B70BFDCC159B}"/>
                </c:ext>
              </c:extLst>
            </c:dLbl>
            <c:dLbl>
              <c:idx val="5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FA83-7D4A-BFFC-B70BFDCC159B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solidFill>
                  <a:srgbClr val="4472C4"/>
                </a:solidFill>
              </a:ln>
              <a:effectLst/>
            </c:spPr>
            <c:dLblPos val="bestFit"/>
            <c:showLegendKey val="1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第五嫉妒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0.53028711040209897</c:v>
                </c:pt>
                <c:pt idx="1">
                  <c:v>0.26390207377622399</c:v>
                </c:pt>
                <c:pt idx="2" formatCode="0.00E+00">
                  <c:v>3.2631298384798599E-2</c:v>
                </c:pt>
                <c:pt idx="3" formatCode="0.00E+00">
                  <c:v>8.6367204388985E-2</c:v>
                </c:pt>
                <c:pt idx="4" formatCode="0.00E+00">
                  <c:v>8.6812238960962199E-2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A83-7D4A-BFFC-B70BFDCC159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plitType val="pos"/>
        <c:splitPos val="3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76020238163003E-2"/>
          <c:y val="0.18975141116867841"/>
          <c:w val="0.8254547105313883"/>
          <c:h val="0.79933728420845107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83-7D4A-BFFC-B70BFDCC159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83-7D4A-BFFC-B70BFDCC159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83-7D4A-BFFC-B70BFDCC159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A83-7D4A-BFFC-B70BFDCC159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A83-7D4A-BFFC-B70BFDCC159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A83-7D4A-BFFC-B70BFDCC159B}"/>
              </c:ext>
            </c:extLst>
          </c:dPt>
          <c:dLbls>
            <c:dLbl>
              <c:idx val="0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N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FA83-7D4A-BFFC-B70BFDCC159B}"/>
                </c:ext>
              </c:extLst>
            </c:dLbl>
            <c:dLbl>
              <c:idx val="1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N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FA83-7D4A-BFFC-B70BFDCC159B}"/>
                </c:ext>
              </c:extLst>
            </c:dLbl>
            <c:dLbl>
              <c:idx val="2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N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FA83-7D4A-BFFC-B70BFDCC159B}"/>
                </c:ext>
              </c:extLst>
            </c:dLbl>
            <c:dLbl>
              <c:idx val="3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N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FA83-7D4A-BFFC-B70BFDCC159B}"/>
                </c:ext>
              </c:extLst>
            </c:dLbl>
            <c:dLbl>
              <c:idx val="4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N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FA83-7D4A-BFFC-B70BFDCC159B}"/>
                </c:ext>
              </c:extLst>
            </c:dLbl>
            <c:dLbl>
              <c:idx val="5"/>
              <c:numFmt formatCode="0.00%" sourceLinked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N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FA83-7D4A-BFFC-B70BFDCC159B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solidFill>
                  <a:srgbClr val="4472C4"/>
                </a:solidFill>
              </a:ln>
              <a:effectLst/>
            </c:spPr>
            <c:dLblPos val="bestFit"/>
            <c:showLegendKey val="1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第五嫉妒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0.53028711040209897</c:v>
                </c:pt>
                <c:pt idx="1">
                  <c:v>0.26390207377622399</c:v>
                </c:pt>
                <c:pt idx="2" formatCode="0.00E+00">
                  <c:v>3.2631298384798599E-2</c:v>
                </c:pt>
                <c:pt idx="3" formatCode="0.00E+00">
                  <c:v>8.6367204388985E-2</c:v>
                </c:pt>
                <c:pt idx="4" formatCode="0.00E+00">
                  <c:v>8.6812238960962199E-2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A83-7D4A-BFFC-B70BFDCC159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plitType val="pos"/>
        <c:splitPos val="3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50DB4-930B-064B-A3AE-A081BF15DCE8}" type="datetimeFigureOut">
              <a:rPr lang="en-CN" smtClean="0"/>
              <a:t>8/8/24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79960-10D3-3E40-B19F-9402D99240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0592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79960-10D3-3E40-B19F-9402D99240D6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553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30</a:t>
            </a:r>
            <a:r>
              <a:rPr kumimoji="1" lang="zh-CN" altLang="en-US" dirty="0"/>
              <a:t>秒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FCEC6-4278-4FF8-95EB-FA5BAB9584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235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4A986-0BA2-2B46-A703-72A1F09AEA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4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4A986-0BA2-2B46-A703-72A1F09AE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59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front was first proposed by Dirac, at 1949. </a:t>
            </a:r>
          </a:p>
          <a:p>
            <a:r>
              <a:rPr lang="en-US" dirty="0"/>
              <a:t>1. First, what is light-front.</a:t>
            </a:r>
            <a:r>
              <a:rPr lang="en-US" baseline="0" dirty="0"/>
              <a:t>  Different from equal time theory. </a:t>
            </a:r>
            <a:r>
              <a:rPr lang="en-US" dirty="0"/>
              <a:t>We define light-front time as a linear combination of the regular time and one of the spatial coordinate, usually we choose z direction.</a:t>
            </a:r>
            <a:r>
              <a:rPr lang="zh-CN" altLang="en-US" dirty="0"/>
              <a:t> </a:t>
            </a:r>
            <a:endParaRPr lang="en-US" altLang="zh-CN" dirty="0"/>
          </a:p>
          <a:p>
            <a:pPr marL="228600" indent="-228600">
              <a:buAutoNum type="arabicPeriod" startAt="2"/>
            </a:pPr>
            <a:r>
              <a:rPr lang="en-US" dirty="0"/>
              <a:t>So our field quantized</a:t>
            </a:r>
            <a:r>
              <a:rPr lang="en-US" baseline="0" dirty="0"/>
              <a:t> at this equal light-front time plane. Where in equal time quantization, they quantized at this equal time plane. </a:t>
            </a:r>
          </a:p>
          <a:p>
            <a:pPr marL="228600" indent="-228600">
              <a:buAutoNum type="arabicPeriod" startAt="2"/>
            </a:pPr>
            <a:r>
              <a:rPr lang="en-US" baseline="0" dirty="0"/>
              <a:t>X minus is longitudinal coordinate. P minus is light front Hamiltonian. P plus is longitudinal momentum.</a:t>
            </a:r>
          </a:p>
          <a:p>
            <a:pPr marL="228600" indent="-228600">
              <a:buAutoNum type="arabicPeriod" startAt="2"/>
            </a:pPr>
            <a:r>
              <a:rPr lang="en-US" baseline="0" dirty="0"/>
              <a:t>This is light front version of </a:t>
            </a:r>
            <a:r>
              <a:rPr lang="en-US" baseline="0" dirty="0" err="1"/>
              <a:t>schordinger</a:t>
            </a:r>
            <a:r>
              <a:rPr lang="en-US" baseline="0" dirty="0"/>
              <a:t> equation.</a:t>
            </a:r>
          </a:p>
          <a:p>
            <a:pPr marL="228600" indent="-228600">
              <a:buAutoNum type="arabicPeriod" startAt="2"/>
            </a:pPr>
            <a:r>
              <a:rPr lang="en-US" baseline="0" dirty="0"/>
              <a:t>Please note that it is not just a </a:t>
            </a:r>
            <a:r>
              <a:rPr lang="en-US" baseline="0" dirty="0" err="1"/>
              <a:t>coodernate</a:t>
            </a:r>
            <a:r>
              <a:rPr lang="en-US" baseline="0" dirty="0"/>
              <a:t> transformation, it is a new theory in a different quantization.</a:t>
            </a:r>
          </a:p>
          <a:p>
            <a:pPr marL="228600" indent="-228600">
              <a:buAutoNum type="arabicPeriod" startAt="2"/>
            </a:pPr>
            <a:r>
              <a:rPr lang="en-US" baseline="0" dirty="0"/>
              <a:t>Why go to light front? For we can get Frame Independent wavefunction. Which </a:t>
            </a:r>
            <a:r>
              <a:rPr lang="en-US" baseline="0" dirty="0" err="1"/>
              <a:t>encods</a:t>
            </a:r>
            <a:r>
              <a:rPr lang="en-US" baseline="0" dirty="0"/>
              <a:t> all the information of the bound state structure. It has simple vacuum structure. The theory is boost invariant. And there is no square root in Hamiltonian p minus.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34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79960-10D3-3E40-B19F-9402D99240D6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5400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dd Fock sector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FA193-7087-CB49-9654-13FB165D93C6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069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dd Fock sector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FA193-7087-CB49-9654-13FB165D93C6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5453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325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953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359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2192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565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725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121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651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906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675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106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709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CAE4EE-1293-3946-A85E-DCEED0806276}" type="datetimeFigureOut">
              <a:rPr lang="en-CN" smtClean="0"/>
              <a:t>8/8/24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C3D7EF-74B1-7944-822C-9F16CA652FE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9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1.png"/><Relationship Id="rId4" Type="http://schemas.openxmlformats.org/officeDocument/2006/relationships/image" Target="../media/image3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13.png"/><Relationship Id="rId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0.emf"/><Relationship Id="rId18" Type="http://schemas.openxmlformats.org/officeDocument/2006/relationships/image" Target="../media/image5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6.emf"/><Relationship Id="rId12" Type="http://schemas.openxmlformats.org/officeDocument/2006/relationships/image" Target="../media/image49.emf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45.emf"/><Relationship Id="rId15" Type="http://schemas.openxmlformats.org/officeDocument/2006/relationships/image" Target="../media/image52.png"/><Relationship Id="rId10" Type="http://schemas.openxmlformats.org/officeDocument/2006/relationships/image" Target="../media/image48.emf"/><Relationship Id="rId4" Type="http://schemas.openxmlformats.org/officeDocument/2006/relationships/image" Target="../media/image44.e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png"/><Relationship Id="rId7" Type="http://schemas.openxmlformats.org/officeDocument/2006/relationships/image" Target="../media/image61.emf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74.png"/><Relationship Id="rId17" Type="http://schemas.openxmlformats.org/officeDocument/2006/relationships/image" Target="../media/image751.png"/><Relationship Id="rId16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3.png"/><Relationship Id="rId15" Type="http://schemas.openxmlformats.org/officeDocument/2006/relationships/image" Target="../media/image732.png"/><Relationship Id="rId4" Type="http://schemas.openxmlformats.org/officeDocument/2006/relationships/image" Target="../media/image62.png"/><Relationship Id="rId14" Type="http://schemas.openxmlformats.org/officeDocument/2006/relationships/image" Target="../media/image7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0.png"/><Relationship Id="rId4" Type="http://schemas.openxmlformats.org/officeDocument/2006/relationships/image" Target="../media/image771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7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9.jpg"/><Relationship Id="rId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../media/image1800.png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84.png"/><Relationship Id="rId18" Type="http://schemas.openxmlformats.org/officeDocument/2006/relationships/image" Target="../media/image90.emf"/><Relationship Id="rId3" Type="http://schemas.openxmlformats.org/officeDocument/2006/relationships/image" Target="../media/image83.png"/><Relationship Id="rId7" Type="http://schemas.openxmlformats.org/officeDocument/2006/relationships/image" Target="../media/image2200.png"/><Relationship Id="rId12" Type="http://schemas.openxmlformats.org/officeDocument/2006/relationships/image" Target="../media/image330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7.png"/><Relationship Id="rId20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441.png"/><Relationship Id="rId15" Type="http://schemas.openxmlformats.org/officeDocument/2006/relationships/image" Target="../media/image86.png"/><Relationship Id="rId19" Type="http://schemas.openxmlformats.org/officeDocument/2006/relationships/image" Target="../media/image91.png"/><Relationship Id="rId1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87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680.png"/><Relationship Id="rId4" Type="http://schemas.openxmlformats.org/officeDocument/2006/relationships/image" Target="../media/image650.png"/><Relationship Id="rId9" Type="http://schemas.openxmlformats.org/officeDocument/2006/relationships/image" Target="../media/image6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.png"/><Relationship Id="rId3" Type="http://schemas.openxmlformats.org/officeDocument/2006/relationships/image" Target="../media/image94.png"/><Relationship Id="rId7" Type="http://schemas.openxmlformats.org/officeDocument/2006/relationships/image" Target="../media/image39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43.png"/><Relationship Id="rId5" Type="http://schemas.openxmlformats.org/officeDocument/2006/relationships/image" Target="../media/image371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83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98.jpg"/><Relationship Id="rId3" Type="http://schemas.openxmlformats.org/officeDocument/2006/relationships/image" Target="../media/image50.png"/><Relationship Id="rId7" Type="http://schemas.openxmlformats.org/officeDocument/2006/relationships/image" Target="../media/image541.png"/><Relationship Id="rId12" Type="http://schemas.openxmlformats.org/officeDocument/2006/relationships/image" Target="../media/image97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96.jpg"/><Relationship Id="rId5" Type="http://schemas.openxmlformats.org/officeDocument/2006/relationships/image" Target="../media/image520.png"/><Relationship Id="rId10" Type="http://schemas.openxmlformats.org/officeDocument/2006/relationships/image" Target="../media/image571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9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0.png"/><Relationship Id="rId3" Type="http://schemas.openxmlformats.org/officeDocument/2006/relationships/image" Target="../media/image741.png"/><Relationship Id="rId12" Type="http://schemas.openxmlformats.org/officeDocument/2006/relationships/image" Target="../media/image730.png"/><Relationship Id="rId2" Type="http://schemas.openxmlformats.org/officeDocument/2006/relationships/image" Target="../media/image580.png"/><Relationship Id="rId16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20.png"/><Relationship Id="rId5" Type="http://schemas.openxmlformats.org/officeDocument/2006/relationships/chart" Target="../charts/chart10.xml"/><Relationship Id="rId15" Type="http://schemas.openxmlformats.org/officeDocument/2006/relationships/image" Target="../media/image760.png"/><Relationship Id="rId4" Type="http://schemas.openxmlformats.org/officeDocument/2006/relationships/chart" Target="../charts/chart1.xml"/><Relationship Id="rId14" Type="http://schemas.openxmlformats.org/officeDocument/2006/relationships/image" Target="../media/image7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4" Type="http://schemas.openxmlformats.org/officeDocument/2006/relationships/image" Target="../media/image110.png"/><Relationship Id="rId9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emf"/><Relationship Id="rId4" Type="http://schemas.openxmlformats.org/officeDocument/2006/relationships/image" Target="../media/image7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tif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gif"/><Relationship Id="rId5" Type="http://schemas.openxmlformats.org/officeDocument/2006/relationships/image" Target="../media/image820.png"/><Relationship Id="rId4" Type="http://schemas.openxmlformats.org/officeDocument/2006/relationships/image" Target="../media/image8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.png"/><Relationship Id="rId13" Type="http://schemas.openxmlformats.org/officeDocument/2006/relationships/image" Target="../media/image123.gif"/><Relationship Id="rId7" Type="http://schemas.openxmlformats.org/officeDocument/2006/relationships/image" Target="../media/image880.png"/><Relationship Id="rId12" Type="http://schemas.openxmlformats.org/officeDocument/2006/relationships/image" Target="../media/image12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0" Type="http://schemas.openxmlformats.org/officeDocument/2006/relationships/image" Target="../media/image910.png"/><Relationship Id="rId9" Type="http://schemas.openxmlformats.org/officeDocument/2006/relationships/image" Target="../media/image900.png"/><Relationship Id="rId14" Type="http://schemas.openxmlformats.org/officeDocument/2006/relationships/image" Target="../media/image124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31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gif"/><Relationship Id="rId5" Type="http://schemas.openxmlformats.org/officeDocument/2006/relationships/image" Target="../media/image340.png"/><Relationship Id="rId4" Type="http://schemas.openxmlformats.org/officeDocument/2006/relationships/image" Target="../media/image1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1.png"/><Relationship Id="rId7" Type="http://schemas.openxmlformats.org/officeDocument/2006/relationships/image" Target="../media/image911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950.png"/><Relationship Id="rId5" Type="http://schemas.openxmlformats.org/officeDocument/2006/relationships/image" Target="../media/image890.png"/><Relationship Id="rId10" Type="http://schemas.openxmlformats.org/officeDocument/2006/relationships/image" Target="../media/image154.png"/><Relationship Id="rId9" Type="http://schemas.openxmlformats.org/officeDocument/2006/relationships/image" Target="../media/image9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emf"/><Relationship Id="rId4" Type="http://schemas.openxmlformats.org/officeDocument/2006/relationships/image" Target="../media/image11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emf"/><Relationship Id="rId7" Type="http://schemas.openxmlformats.org/officeDocument/2006/relationships/image" Target="../media/image163.png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360.png"/><Relationship Id="rId4" Type="http://schemas.openxmlformats.org/officeDocument/2006/relationships/image" Target="../media/image161.emf"/><Relationship Id="rId9" Type="http://schemas.openxmlformats.org/officeDocument/2006/relationships/image" Target="../media/image4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17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0.png"/><Relationship Id="rId5" Type="http://schemas.openxmlformats.org/officeDocument/2006/relationships/image" Target="../media/image18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2.png"/><Relationship Id="rId12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FFAC-339D-5F34-0FC4-A966DAFC3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49" y="163896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Introduction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Light-front Quantization</a:t>
            </a:r>
            <a:endParaRPr lang="en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5AED5-B8CA-19DF-370F-8CE33D711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016" y="3304582"/>
            <a:ext cx="6858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CN" sz="2800">
                <a:solidFill>
                  <a:schemeClr val="accent6">
                    <a:lumMod val="75000"/>
                  </a:schemeClr>
                </a:solidFill>
              </a:rPr>
              <a:t>ingbo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Zhao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Institute of Modern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Phyics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,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Chinese Academy of Sciences</a:t>
            </a:r>
            <a:endParaRPr lang="en-C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13A5E-12A8-9B01-D6E1-79D87A9BFEDD}"/>
              </a:ext>
            </a:extLst>
          </p:cNvPr>
          <p:cNvSpPr txBox="1"/>
          <p:nvPr/>
        </p:nvSpPr>
        <p:spPr>
          <a:xfrm>
            <a:off x="782198" y="5882347"/>
            <a:ext cx="755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The 7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Summer School on Lattice Gauge Field Theory  </a:t>
            </a:r>
          </a:p>
          <a:p>
            <a:pPr algn="ctr"/>
            <a:r>
              <a:rPr lang="en-US" dirty="0">
                <a:solidFill>
                  <a:srgbClr val="0432FF"/>
                </a:solidFill>
              </a:rPr>
              <a:t>Institute of Modern Physics, CAS, Huizhou 2024.8.7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B5037-1319-34E5-FA60-4607BA667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73704"/>
            <a:ext cx="1410159" cy="1524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CE35C-29E3-8BD2-5694-1F981A147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25" y="3097876"/>
            <a:ext cx="1782773" cy="1766566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B207494A-28DD-3F2B-1AB2-68E892D2A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59" t="13183" r="5187" b="38461"/>
          <a:stretch/>
        </p:blipFill>
        <p:spPr>
          <a:xfrm>
            <a:off x="2936403" y="4902105"/>
            <a:ext cx="3205091" cy="8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45CE-35FD-548E-4836-28DEA062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127051"/>
          </a:xfrm>
        </p:spPr>
        <p:txBody>
          <a:bodyPr/>
          <a:lstStyle/>
          <a:p>
            <a:pPr algn="ctr"/>
            <a:r>
              <a:rPr lang="en-CN" dirty="0"/>
              <a:t>Hadron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8C002-25CD-B133-DFF9-01D955DC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57" y="891067"/>
            <a:ext cx="5753100" cy="23114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ADA6F3-D9DB-D1F1-71D0-4E48CB7B45F2}"/>
              </a:ext>
            </a:extLst>
          </p:cNvPr>
          <p:cNvCxnSpPr/>
          <p:nvPr/>
        </p:nvCxnSpPr>
        <p:spPr>
          <a:xfrm>
            <a:off x="818707" y="3340696"/>
            <a:ext cx="7453423" cy="0"/>
          </a:xfrm>
          <a:prstGeom prst="line">
            <a:avLst/>
          </a:prstGeom>
          <a:ln w="666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74483-F02D-14BD-5A8D-8610A2F57950}"/>
              </a:ext>
            </a:extLst>
          </p:cNvPr>
          <p:cNvCxnSpPr>
            <a:cxnSpLocks/>
          </p:cNvCxnSpPr>
          <p:nvPr/>
        </p:nvCxnSpPr>
        <p:spPr>
          <a:xfrm>
            <a:off x="4476307" y="3340696"/>
            <a:ext cx="0" cy="657152"/>
          </a:xfrm>
          <a:prstGeom prst="straightConnector1">
            <a:avLst/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939113-2771-3628-C0A1-D99E2BFE810B}"/>
              </a:ext>
            </a:extLst>
          </p:cNvPr>
          <p:cNvSpPr txBox="1"/>
          <p:nvPr/>
        </p:nvSpPr>
        <p:spPr>
          <a:xfrm>
            <a:off x="3856619" y="4123186"/>
            <a:ext cx="1407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Spin </a:t>
            </a:r>
            <a:r>
              <a:rPr lang="en-US" sz="2000" dirty="0"/>
              <a:t>“crisis”</a:t>
            </a:r>
            <a:endParaRPr lang="en-C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BE611-240C-82F2-0E9F-C2E9CCF39E5E}"/>
              </a:ext>
            </a:extLst>
          </p:cNvPr>
          <p:cNvSpPr txBox="1"/>
          <p:nvPr/>
        </p:nvSpPr>
        <p:spPr>
          <a:xfrm>
            <a:off x="434099" y="4157749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Origin of mass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BFC47-3B75-6994-4807-4C2524DB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139" y="5005300"/>
            <a:ext cx="1945799" cy="1482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D8609B-D1AA-A7E3-70B1-552C357B5DB8}"/>
              </a:ext>
            </a:extLst>
          </p:cNvPr>
          <p:cNvSpPr txBox="1"/>
          <p:nvPr/>
        </p:nvSpPr>
        <p:spPr>
          <a:xfrm>
            <a:off x="2978257" y="4509846"/>
            <a:ext cx="1586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 dirty="0"/>
              <a:t>Ortibal angular momentum</a:t>
            </a:r>
          </a:p>
        </p:txBody>
      </p:sp>
      <p:pic>
        <p:nvPicPr>
          <p:cNvPr id="13" name="Picture 9" descr="NuclF-full">
            <a:extLst>
              <a:ext uri="{FF2B5EF4-FFF2-40B4-BE49-F238E27FC236}">
                <a16:creationId xmlns:a16="http://schemas.microsoft.com/office/drawing/2014/main" id="{6B96444E-39B3-265B-C2B5-C9594A95C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67" y="4624426"/>
            <a:ext cx="2668092" cy="178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4B3554-4B66-E67A-42AB-0E6E22C65D21}"/>
              </a:ext>
            </a:extLst>
          </p:cNvPr>
          <p:cNvSpPr txBox="1"/>
          <p:nvPr/>
        </p:nvSpPr>
        <p:spPr>
          <a:xfrm>
            <a:off x="6750546" y="4137082"/>
            <a:ext cx="1582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Nuclear force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37FC80-7E81-892D-A014-D4CD70E83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03" r="27299"/>
          <a:stretch/>
        </p:blipFill>
        <p:spPr>
          <a:xfrm>
            <a:off x="349673" y="4691301"/>
            <a:ext cx="2282540" cy="1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4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6B7B4C-643B-C547-BCD8-3E43442CF7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" y="5212947"/>
            <a:ext cx="9142952" cy="16450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74545C-A90B-614D-9D60-91B31C8E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154" y="1515581"/>
            <a:ext cx="7544813" cy="3031898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78E9C136-3AC1-4645-BF55-3900BE7D0874}"/>
              </a:ext>
            </a:extLst>
          </p:cNvPr>
          <p:cNvSpPr txBox="1"/>
          <p:nvPr/>
        </p:nvSpPr>
        <p:spPr>
          <a:xfrm>
            <a:off x="-462238" y="4509273"/>
            <a:ext cx="5778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 the theoretical and experimental research</a:t>
            </a:r>
          </a:p>
          <a:p>
            <a:pPr algn="ctr"/>
            <a:r>
              <a: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 the development of nuclear physics</a:t>
            </a:r>
            <a:endParaRPr lang="zh-CN" altLang="en-US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图片 74" descr="QQ图片20190111101450(2)">
            <a:extLst>
              <a:ext uri="{FF2B5EF4-FFF2-40B4-BE49-F238E27FC236}">
                <a16:creationId xmlns:a16="http://schemas.microsoft.com/office/drawing/2014/main" id="{4520214F-4847-9143-9B8C-4180C25D878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38" y="5257790"/>
            <a:ext cx="468638" cy="508438"/>
          </a:xfrm>
          <a:prstGeom prst="rect">
            <a:avLst/>
          </a:prstGeom>
          <a:effectLst>
            <a:glow rad="50800">
              <a:schemeClr val="bg1">
                <a:alpha val="40000"/>
              </a:schemeClr>
            </a:glow>
          </a:effec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07AC7CD-BED3-724B-8D35-D2F09617847C}"/>
              </a:ext>
            </a:extLst>
          </p:cNvPr>
          <p:cNvSpPr txBox="1"/>
          <p:nvPr/>
        </p:nvSpPr>
        <p:spPr>
          <a:xfrm>
            <a:off x="7367918" y="5257790"/>
            <a:ext cx="177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  <a:effectLst>
                  <a:glow rad="127000">
                    <a:schemeClr val="bg1"/>
                  </a:glow>
                  <a:outerShdw blurRad="50800" dist="50800" dir="5400000" algn="ctr" rotWithShape="0">
                    <a:srgbClr val="000000">
                      <a:alpha val="33000"/>
                    </a:srgbClr>
                  </a:outerShdw>
                </a:effectLst>
                <a:latin typeface="Times New Roman" panose="02020603050405020304" pitchFamily="18" charset="0"/>
                <a:ea typeface="KaiTi" charset="-122"/>
                <a:cs typeface="Times New Roman" panose="02020603050405020304" pitchFamily="18" charset="0"/>
              </a:rPr>
              <a:t>2024.7</a:t>
            </a:r>
            <a:r>
              <a:rPr lang="zh-CN" altLang="en-US" dirty="0">
                <a:solidFill>
                  <a:srgbClr val="0000FF"/>
                </a:solidFill>
                <a:effectLst>
                  <a:glow rad="127000">
                    <a:schemeClr val="bg1"/>
                  </a:glow>
                  <a:outerShdw blurRad="50800" dist="50800" dir="5400000" algn="ctr" rotWithShape="0">
                    <a:srgbClr val="000000">
                      <a:alpha val="33000"/>
                    </a:srgbClr>
                  </a:outerShdw>
                </a:effectLst>
                <a:latin typeface="Times New Roman" panose="02020603050405020304" pitchFamily="18" charset="0"/>
                <a:ea typeface="KaiTi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effectLst>
                  <a:glow rad="127000">
                    <a:schemeClr val="bg1"/>
                  </a:glow>
                  <a:outerShdw blurRad="50800" dist="50800" dir="5400000" algn="ctr" rotWithShape="0">
                    <a:srgbClr val="000000">
                      <a:alpha val="33000"/>
                    </a:srgbClr>
                  </a:outerShdw>
                </a:effectLst>
                <a:latin typeface="Times New Roman" panose="02020603050405020304" pitchFamily="18" charset="0"/>
                <a:ea typeface="KaiTi" charset="-122"/>
                <a:cs typeface="Times New Roman" panose="02020603050405020304" pitchFamily="18" charset="0"/>
              </a:rPr>
              <a:t>huizhou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5C2882-E76A-C840-B274-C6953B29C587}"/>
              </a:ext>
            </a:extLst>
          </p:cNvPr>
          <p:cNvSpPr txBox="1"/>
          <p:nvPr/>
        </p:nvSpPr>
        <p:spPr>
          <a:xfrm>
            <a:off x="6905699" y="2441797"/>
            <a:ext cx="2412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赵红卫. 从HIAF到CNUF[J]. 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现代物理知识, 2024, 36(1): 42-52.</a:t>
            </a:r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endParaRPr lang="zh-CN" altLang="en-US" sz="1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91DF9-F730-94F5-B940-50EBC9075C37}"/>
              </a:ext>
            </a:extLst>
          </p:cNvPr>
          <p:cNvSpPr txBox="1"/>
          <p:nvPr/>
        </p:nvSpPr>
        <p:spPr>
          <a:xfrm>
            <a:off x="1508739" y="103464"/>
            <a:ext cx="6866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400" dirty="0">
                <a:latin typeface="+mj-lt"/>
              </a:rPr>
              <a:t>Electron-Ion Collider in China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63BD2-DA20-4FF1-02D1-A32C2A7F6413}"/>
              </a:ext>
            </a:extLst>
          </p:cNvPr>
          <p:cNvSpPr txBox="1"/>
          <p:nvPr/>
        </p:nvSpPr>
        <p:spPr>
          <a:xfrm>
            <a:off x="0" y="1050150"/>
            <a:ext cx="8111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000" dirty="0"/>
              <a:t>Next Generation Large-scale Scientific Facility: Electon-Ion Colliders </a:t>
            </a:r>
          </a:p>
        </p:txBody>
      </p:sp>
    </p:spTree>
    <p:extLst>
      <p:ext uri="{BB962C8B-B14F-4D97-AF65-F5344CB8AC3E}">
        <p14:creationId xmlns:p14="http://schemas.microsoft.com/office/powerpoint/2010/main" val="293813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9"/>
    </mc:Choice>
    <mc:Fallback xmlns="">
      <p:transition spd="slow" advTm="50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84F-9507-40F9-B5F8-3CCF3295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002471"/>
          </a:xfrm>
        </p:spPr>
        <p:txBody>
          <a:bodyPr/>
          <a:lstStyle/>
          <a:p>
            <a:pPr algn="ctr"/>
            <a:r>
              <a:rPr lang="en-CN" dirty="0"/>
              <a:t>Non-Perturbative Approaches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16659F-69A9-B9B5-62D7-E14EA56A9C40}"/>
              </a:ext>
            </a:extLst>
          </p:cNvPr>
          <p:cNvCxnSpPr>
            <a:cxnSpLocks/>
          </p:cNvCxnSpPr>
          <p:nvPr/>
        </p:nvCxnSpPr>
        <p:spPr>
          <a:xfrm>
            <a:off x="4495722" y="1976811"/>
            <a:ext cx="0" cy="4179873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F162DD-1538-1EBE-F114-46F5822C2E75}"/>
              </a:ext>
            </a:extLst>
          </p:cNvPr>
          <p:cNvSpPr txBox="1"/>
          <p:nvPr/>
        </p:nvSpPr>
        <p:spPr>
          <a:xfrm>
            <a:off x="5308329" y="1999182"/>
            <a:ext cx="3313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chemeClr val="accent3">
                    <a:lumMod val="75000"/>
                  </a:schemeClr>
                </a:solidFill>
              </a:rPr>
              <a:t>Hamiltonian Formalism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D6022-8833-866C-F735-C90EADA40C4D}"/>
              </a:ext>
            </a:extLst>
          </p:cNvPr>
          <p:cNvSpPr txBox="1"/>
          <p:nvPr/>
        </p:nvSpPr>
        <p:spPr>
          <a:xfrm>
            <a:off x="736326" y="2004494"/>
            <a:ext cx="3123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</a:rPr>
              <a:t>Lagrangian Formalism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6D03E-A0A6-8342-27B4-8E58E05D83A1}"/>
              </a:ext>
            </a:extLst>
          </p:cNvPr>
          <p:cNvSpPr txBox="1"/>
          <p:nvPr/>
        </p:nvSpPr>
        <p:spPr>
          <a:xfrm>
            <a:off x="5865335" y="2702171"/>
            <a:ext cx="2088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accent3">
                    <a:lumMod val="75000"/>
                  </a:schemeClr>
                </a:solidFill>
              </a:rPr>
              <a:t>Minkowski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32858-24F8-0EEF-D556-6F5787C24568}"/>
              </a:ext>
            </a:extLst>
          </p:cNvPr>
          <p:cNvSpPr txBox="1"/>
          <p:nvPr/>
        </p:nvSpPr>
        <p:spPr>
          <a:xfrm>
            <a:off x="1291889" y="2635784"/>
            <a:ext cx="203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rgbClr val="FF0000"/>
                </a:solidFill>
              </a:rPr>
              <a:t>Euclidean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C70305-3325-F589-3961-DD93B7D8CCFA}"/>
                  </a:ext>
                </a:extLst>
              </p:cNvPr>
              <p:cNvSpPr txBox="1"/>
              <p:nvPr/>
            </p:nvSpPr>
            <p:spPr>
              <a:xfrm>
                <a:off x="1356123" y="3157364"/>
                <a:ext cx="1931939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>
                    <a:solidFill>
                      <a:srgbClr val="FF0000"/>
                    </a:solidFill>
                  </a:rPr>
                  <a:t>Correlators: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C70305-3325-F589-3961-DD93B7D8C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123" y="3157364"/>
                <a:ext cx="1931939" cy="436851"/>
              </a:xfrm>
              <a:prstGeom prst="rect">
                <a:avLst/>
              </a:prstGeom>
              <a:blipFill>
                <a:blip r:embed="rId2"/>
                <a:stretch>
                  <a:fillRect l="-3268" b="-2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E956A-ADFC-363C-4A44-9B2F3C0680D0}"/>
                  </a:ext>
                </a:extLst>
              </p:cNvPr>
              <p:cNvSpPr txBox="1"/>
              <p:nvPr/>
            </p:nvSpPr>
            <p:spPr>
              <a:xfrm>
                <a:off x="4957332" y="3173600"/>
                <a:ext cx="38596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accent3">
                        <a:lumMod val="75000"/>
                      </a:schemeClr>
                    </a:solidFill>
                  </a:rPr>
                  <a:t>Wave Functions: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en-US" altLang="zh-CN" sz="20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accent3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E956A-ADFC-363C-4A44-9B2F3C068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332" y="3173600"/>
                <a:ext cx="3859615" cy="400110"/>
              </a:xfrm>
              <a:prstGeom prst="rect">
                <a:avLst/>
              </a:prstGeom>
              <a:blipFill>
                <a:blip r:embed="rId3"/>
                <a:stretch>
                  <a:fillRect t="-6250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67E877-CF2B-9290-422C-C408A7641D10}"/>
                  </a:ext>
                </a:extLst>
              </p:cNvPr>
              <p:cNvSpPr txBox="1"/>
              <p:nvPr/>
            </p:nvSpPr>
            <p:spPr>
              <a:xfrm>
                <a:off x="5421983" y="4121454"/>
                <a:ext cx="2622064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CN" sz="20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67E877-CF2B-9290-422C-C408A764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983" y="4121454"/>
                <a:ext cx="2622064" cy="585225"/>
              </a:xfrm>
              <a:prstGeom prst="rect">
                <a:avLst/>
              </a:prstGeom>
              <a:blipFill>
                <a:blip r:embed="rId4"/>
                <a:stretch>
                  <a:fillRect l="-1442" t="-2128" r="-2885" b="-148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33BDCD-47C3-1EA0-DCDE-171F053A2916}"/>
                  </a:ext>
                </a:extLst>
              </p:cNvPr>
              <p:cNvSpPr txBox="1"/>
              <p:nvPr/>
            </p:nvSpPr>
            <p:spPr>
              <a:xfrm>
                <a:off x="5229072" y="3665583"/>
                <a:ext cx="336104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begChr m:val="|"/>
                          <m:endChr m:val="〉"/>
                          <m:ctrlPr>
                            <a:rPr lang="en-US" altLang="zh-CN" sz="20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〉</m:t>
                      </m:r>
                    </m:oMath>
                  </m:oMathPara>
                </a14:m>
                <a:endParaRPr lang="en-US" sz="2000" dirty="0">
                  <a:solidFill>
                    <a:schemeClr val="accent3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33BDCD-47C3-1EA0-DCDE-171F053A2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072" y="3665583"/>
                <a:ext cx="3361047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8F45007-83F4-B223-1FCF-FBCC69A2E89B}"/>
              </a:ext>
            </a:extLst>
          </p:cNvPr>
          <p:cNvSpPr txBox="1"/>
          <p:nvPr/>
        </p:nvSpPr>
        <p:spPr>
          <a:xfrm>
            <a:off x="179984" y="4799155"/>
            <a:ext cx="3819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rgbClr val="FF0000"/>
                </a:solidFill>
              </a:rPr>
              <a:t>Approach: Lattice QCD, DS / BSE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2DAB8-7943-7213-9E77-4EFC937B41FE}"/>
              </a:ext>
            </a:extLst>
          </p:cNvPr>
          <p:cNvSpPr txBox="1"/>
          <p:nvPr/>
        </p:nvSpPr>
        <p:spPr>
          <a:xfrm>
            <a:off x="179984" y="5199265"/>
            <a:ext cx="4296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rgbClr val="FF0000"/>
                </a:solidFill>
              </a:rPr>
              <a:t>Advantanges: </a:t>
            </a:r>
          </a:p>
          <a:p>
            <a:pPr lvl="1"/>
            <a:r>
              <a:rPr lang="en-CN" sz="2000" dirty="0">
                <a:solidFill>
                  <a:srgbClr val="FF0000"/>
                </a:solidFill>
              </a:rPr>
              <a:t>Covariant, gauge-symmetry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53448-4139-9E60-7021-18BCEB430E05}"/>
              </a:ext>
            </a:extLst>
          </p:cNvPr>
          <p:cNvSpPr txBox="1"/>
          <p:nvPr/>
        </p:nvSpPr>
        <p:spPr>
          <a:xfrm>
            <a:off x="4661646" y="4811836"/>
            <a:ext cx="288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accent3">
                    <a:lumMod val="75000"/>
                  </a:schemeClr>
                </a:solidFill>
              </a:rPr>
              <a:t>Approach: DLCQ ,  BLFQ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541390-CACF-A78D-A47A-6E76AB49DAD4}"/>
              </a:ext>
            </a:extLst>
          </p:cNvPr>
          <p:cNvSpPr txBox="1"/>
          <p:nvPr/>
        </p:nvSpPr>
        <p:spPr>
          <a:xfrm>
            <a:off x="4663920" y="5211946"/>
            <a:ext cx="444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chemeClr val="accent3">
                    <a:lumMod val="75000"/>
                  </a:schemeClr>
                </a:solidFill>
              </a:rPr>
              <a:t>Advantanges: </a:t>
            </a:r>
          </a:p>
          <a:p>
            <a:pPr lvl="1"/>
            <a:r>
              <a:rPr lang="en-CN" sz="2000" dirty="0">
                <a:solidFill>
                  <a:schemeClr val="accent3">
                    <a:lumMod val="75000"/>
                  </a:schemeClr>
                </a:solidFill>
              </a:rPr>
              <a:t>Access to distributions, real-time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4058A1-304A-0896-3AFB-87195149CC3B}"/>
              </a:ext>
            </a:extLst>
          </p:cNvPr>
          <p:cNvSpPr txBox="1"/>
          <p:nvPr/>
        </p:nvSpPr>
        <p:spPr>
          <a:xfrm>
            <a:off x="49460" y="6061910"/>
            <a:ext cx="909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solidFill>
                  <a:srgbClr val="0070C0"/>
                </a:solidFill>
              </a:rPr>
              <a:t>The Hamiltonian and Lagrangian approaches are complementary to  each others.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222103-32FE-57F4-6BE3-93D2D47F433F}"/>
                  </a:ext>
                </a:extLst>
              </p:cNvPr>
              <p:cNvSpPr txBox="1"/>
              <p:nvPr/>
            </p:nvSpPr>
            <p:spPr>
              <a:xfrm>
                <a:off x="-71954" y="3649006"/>
                <a:ext cx="4657060" cy="448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222103-32FE-57F4-6BE3-93D2D47F4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954" y="3649006"/>
                <a:ext cx="4657060" cy="448071"/>
              </a:xfrm>
              <a:prstGeom prst="rect">
                <a:avLst/>
              </a:prstGeom>
              <a:blipFill>
                <a:blip r:embed="rId6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386A1C-12D6-2FE4-6B35-B2E855F5BE31}"/>
              </a:ext>
            </a:extLst>
          </p:cNvPr>
          <p:cNvSpPr txBox="1"/>
          <p:nvPr/>
        </p:nvSpPr>
        <p:spPr>
          <a:xfrm>
            <a:off x="1597544" y="957638"/>
            <a:ext cx="5980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accent1"/>
                </a:solidFill>
              </a:rPr>
              <a:t>Hadrons are the eigenstates of the QCD 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25DCAA-9D35-E7AE-39AA-97EA753DB7F3}"/>
                  </a:ext>
                </a:extLst>
              </p:cNvPr>
              <p:cNvSpPr txBox="1"/>
              <p:nvPr/>
            </p:nvSpPr>
            <p:spPr>
              <a:xfrm>
                <a:off x="2916203" y="1345521"/>
                <a:ext cx="33610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begChr m:val="|"/>
                          <m:endChr m:val="〉"/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〉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25DCAA-9D35-E7AE-39AA-97EA753DB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203" y="1345521"/>
                <a:ext cx="3361047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9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023171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Hamiltonian Formalism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6" y="4463943"/>
            <a:ext cx="1428750" cy="1416642"/>
          </a:xfrm>
          <a:effectLst>
            <a:softEdge rad="25400"/>
          </a:effectLst>
        </p:spPr>
      </p:pic>
      <p:sp>
        <p:nvSpPr>
          <p:cNvPr id="5" name="TextBox 4"/>
          <p:cNvSpPr txBox="1"/>
          <p:nvPr/>
        </p:nvSpPr>
        <p:spPr>
          <a:xfrm>
            <a:off x="95916" y="1090339"/>
            <a:ext cx="8780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/>
              <a:t>Stationary Schrödinger equation (Hamiltonian eigenequation ) universally describes bound-state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461" y="4531111"/>
            <a:ext cx="1414463" cy="141446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49" y="4531111"/>
            <a:ext cx="1414463" cy="1414463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9" name="TextBox 8"/>
          <p:cNvSpPr txBox="1"/>
          <p:nvPr/>
        </p:nvSpPr>
        <p:spPr>
          <a:xfrm>
            <a:off x="995686" y="4148818"/>
            <a:ext cx="14287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/>
              <a:t>Nonrelativistic</a:t>
            </a:r>
            <a:endParaRPr lang="en-US" sz="13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16461" y="4146829"/>
            <a:ext cx="14144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/>
              <a:t>Nonrelativistic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2950" y="4163861"/>
            <a:ext cx="14144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>
                <a:solidFill>
                  <a:srgbClr val="FF0000"/>
                </a:solidFill>
              </a:rPr>
              <a:t>Relativistic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5686" y="5895628"/>
            <a:ext cx="14124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/>
              <a:t>atom</a:t>
            </a:r>
            <a:endParaRPr lang="en-US" sz="13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46672" y="5945574"/>
            <a:ext cx="13842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/>
              <a:t>nucleus</a:t>
            </a:r>
            <a:endParaRPr lang="en-US" sz="13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22948" y="5968864"/>
            <a:ext cx="13842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/>
              <a:t>nucleon</a:t>
            </a:r>
            <a:endParaRPr lang="en-US" sz="13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916" y="3379664"/>
                <a:ext cx="8237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2400" dirty="0"/>
                  <a:t>Eigenstates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altLang="zh-CN" sz="2400" dirty="0"/>
                  <a:t> encode full information of the system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6" y="3379664"/>
                <a:ext cx="8237933" cy="461665"/>
              </a:xfrm>
              <a:prstGeom prst="rect">
                <a:avLst/>
              </a:prstGeom>
              <a:blipFill>
                <a:blip r:embed="rId6"/>
                <a:stretch>
                  <a:fillRect l="-1077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228" y="1969440"/>
            <a:ext cx="1859369" cy="819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E09156-E3C4-5B01-B18F-0AAF97E737A8}"/>
                  </a:ext>
                </a:extLst>
              </p:cNvPr>
              <p:cNvSpPr txBox="1"/>
              <p:nvPr/>
            </p:nvSpPr>
            <p:spPr>
              <a:xfrm>
                <a:off x="2678245" y="2110719"/>
                <a:ext cx="33610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begChr m:val="|"/>
                          <m:endChr m:val="〉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i="1">
                                  <a:latin typeface="Cambria Math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zh-CN" sz="36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6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3600" i="1">
                          <a:latin typeface="Cambria Math" charset="0"/>
                        </a:rPr>
                        <m:t>〉</m:t>
                      </m:r>
                    </m:oMath>
                  </m:oMathPara>
                </a14:m>
                <a:endParaRPr lang="en-US" sz="36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E09156-E3C4-5B01-B18F-0AAF97E7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45" y="2110719"/>
                <a:ext cx="3361047" cy="646331"/>
              </a:xfrm>
              <a:prstGeom prst="rect">
                <a:avLst/>
              </a:prstGeom>
              <a:blipFill>
                <a:blip r:embed="rId8"/>
                <a:stretch>
                  <a:fillRect l="-3383" r="-1880" b="-254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24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9C02-29A9-704E-9D14-77363EE5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99"/>
            <a:ext cx="7886700" cy="958749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Light-front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7E9C1-E516-5C4F-AB18-64C3D0034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0" y="1144043"/>
            <a:ext cx="8677656" cy="4937314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ea"/>
                <a:cs typeface="+mj-cs"/>
              </a:rPr>
              <a:t>How is the structure of relativistic bound states measured?</a:t>
            </a:r>
            <a:endParaRPr lang="en-CN" sz="2400" dirty="0">
              <a:ea typeface="+mj-ea"/>
              <a:cs typeface="+mj-cs"/>
            </a:endParaRPr>
          </a:p>
          <a:p>
            <a:endParaRPr lang="en-US" sz="2400" dirty="0">
              <a:ea typeface="+mj-ea"/>
              <a:cs typeface="+mj-cs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more useful definition of time?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E78B2-DE46-FB44-953E-0CDF54092C31}"/>
              </a:ext>
            </a:extLst>
          </p:cNvPr>
          <p:cNvSpPr/>
          <p:nvPr/>
        </p:nvSpPr>
        <p:spPr>
          <a:xfrm>
            <a:off x="3869906" y="1870503"/>
            <a:ext cx="1436577" cy="1408176"/>
          </a:xfrm>
          <a:prstGeom prst="ellipse">
            <a:avLst/>
          </a:prstGeom>
          <a:gradFill flip="none" rotWithShape="1">
            <a:gsLst>
              <a:gs pos="35000">
                <a:schemeClr val="accent5">
                  <a:lumMod val="12000"/>
                  <a:lumOff val="88000"/>
                  <a:alpha val="60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9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E6F0D1-F4D5-F847-A131-CAA38257C204}"/>
              </a:ext>
            </a:extLst>
          </p:cNvPr>
          <p:cNvSpPr/>
          <p:nvPr/>
        </p:nvSpPr>
        <p:spPr>
          <a:xfrm>
            <a:off x="4204673" y="2270257"/>
            <a:ext cx="146304" cy="1463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0A758A-6806-4247-A67C-856B3168BD2C}"/>
              </a:ext>
            </a:extLst>
          </p:cNvPr>
          <p:cNvSpPr/>
          <p:nvPr/>
        </p:nvSpPr>
        <p:spPr>
          <a:xfrm>
            <a:off x="4566455" y="2894854"/>
            <a:ext cx="146304" cy="14630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2EC54-B686-CC4A-8EE3-0E0929D6A02B}"/>
              </a:ext>
            </a:extLst>
          </p:cNvPr>
          <p:cNvSpPr/>
          <p:nvPr/>
        </p:nvSpPr>
        <p:spPr>
          <a:xfrm>
            <a:off x="4894415" y="2354427"/>
            <a:ext cx="146304" cy="146304"/>
          </a:xfrm>
          <a:prstGeom prst="ellipse">
            <a:avLst/>
          </a:prstGeom>
          <a:solidFill>
            <a:srgbClr val="0000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8F1FD9-E27C-6745-ACE9-65EF47DC817F}"/>
              </a:ext>
            </a:extLst>
          </p:cNvPr>
          <p:cNvCxnSpPr/>
          <p:nvPr/>
        </p:nvCxnSpPr>
        <p:spPr>
          <a:xfrm>
            <a:off x="3512147" y="1815945"/>
            <a:ext cx="0" cy="1535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2F91F9-F600-6442-8032-A4E41C7826EE}"/>
              </a:ext>
            </a:extLst>
          </p:cNvPr>
          <p:cNvGrpSpPr/>
          <p:nvPr/>
        </p:nvGrpSpPr>
        <p:grpSpPr>
          <a:xfrm>
            <a:off x="6565971" y="1821720"/>
            <a:ext cx="1490472" cy="1903568"/>
            <a:chOff x="6585509" y="4958010"/>
            <a:chExt cx="1490472" cy="183983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C1BF7E2-1228-FE43-A1E0-BCC1B773CF44}"/>
                </a:ext>
              </a:extLst>
            </p:cNvPr>
            <p:cNvSpPr/>
            <p:nvPr/>
          </p:nvSpPr>
          <p:spPr>
            <a:xfrm>
              <a:off x="6585509" y="4958010"/>
              <a:ext cx="1490472" cy="1408176"/>
            </a:xfrm>
            <a:prstGeom prst="ellipse">
              <a:avLst/>
            </a:prstGeom>
            <a:gradFill flip="none" rotWithShape="1">
              <a:gsLst>
                <a:gs pos="35000">
                  <a:schemeClr val="accent5">
                    <a:lumMod val="12000"/>
                    <a:lumOff val="88000"/>
                    <a:alpha val="60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9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DF68081-351F-554B-890B-E94330BFBF04}"/>
                </a:ext>
              </a:extLst>
            </p:cNvPr>
            <p:cNvSpPr/>
            <p:nvPr/>
          </p:nvSpPr>
          <p:spPr>
            <a:xfrm>
              <a:off x="6858346" y="5548400"/>
              <a:ext cx="146304" cy="14630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A1B0B3E-9787-F947-A1C5-62215E04F28B}"/>
                </a:ext>
              </a:extLst>
            </p:cNvPr>
            <p:cNvSpPr/>
            <p:nvPr/>
          </p:nvSpPr>
          <p:spPr>
            <a:xfrm>
              <a:off x="7294427" y="5292245"/>
              <a:ext cx="146304" cy="14630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71053C-E553-D34B-A496-65A0563B6732}"/>
                </a:ext>
              </a:extLst>
            </p:cNvPr>
            <p:cNvSpPr/>
            <p:nvPr/>
          </p:nvSpPr>
          <p:spPr>
            <a:xfrm>
              <a:off x="7731643" y="5989171"/>
              <a:ext cx="146304" cy="146304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" name="Graphic 27" descr="Checkmark">
              <a:extLst>
                <a:ext uri="{FF2B5EF4-FFF2-40B4-BE49-F238E27FC236}">
                  <a16:creationId xmlns:a16="http://schemas.microsoft.com/office/drawing/2014/main" id="{7B4DD953-BCEB-134E-A399-04D435546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1928" y="6429128"/>
              <a:ext cx="368713" cy="368713"/>
            </a:xfrm>
            <a:prstGeom prst="rect">
              <a:avLst/>
            </a:prstGeom>
          </p:spPr>
        </p:pic>
      </p:grp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386FFF74-8649-DF40-8CBC-A77973E2A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63" y="1870503"/>
            <a:ext cx="2432392" cy="145130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E783215-2481-CB40-92BB-38D7BED4C652}"/>
              </a:ext>
            </a:extLst>
          </p:cNvPr>
          <p:cNvSpPr/>
          <p:nvPr/>
        </p:nvSpPr>
        <p:spPr>
          <a:xfrm>
            <a:off x="4131521" y="2481346"/>
            <a:ext cx="146304" cy="15137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263DF8-58EC-C543-BBF9-3074E018BA99}"/>
              </a:ext>
            </a:extLst>
          </p:cNvPr>
          <p:cNvSpPr/>
          <p:nvPr/>
        </p:nvSpPr>
        <p:spPr>
          <a:xfrm>
            <a:off x="4563702" y="2216317"/>
            <a:ext cx="146304" cy="151372"/>
          </a:xfrm>
          <a:prstGeom prst="ellipse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2E601-F376-1747-8246-A11C6A992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315" y="4115844"/>
            <a:ext cx="3359409" cy="2484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18B9CB-033C-9C49-8A87-667BB417F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23" y="4237409"/>
            <a:ext cx="3044283" cy="213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-0.00799 0.03102 " pathEditMode="relative" rAng="0" ptsTypes="AA">
                                      <p:cBhvr>
                                        <p:cTn id="6" dur="66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7.40741E-7 L 0.00799 0.03542 " pathEditMode="relative" rAng="0" ptsTypes="AA">
                                      <p:cBhvr>
                                        <p:cTn id="8" dur="66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17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4.72222E-6 -0.04675 " pathEditMode="relative" rAng="0" ptsTypes="AA">
                                      <p:cBhvr>
                                        <p:cTn id="10" dur="66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07407E-6 L 0.0757 0.00023 " pathEditMode="relative" rAng="0" ptsTypes="AA">
                                      <p:cBhvr>
                                        <p:cTn id="12" dur="66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6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0.03102 L -0.01632 0.08056 " pathEditMode="relative" rAng="0" ptsTypes="AA">
                                      <p:cBhvr>
                                        <p:cTn id="19" dur="66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247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4675 L 4.72222E-6 -0.09838 " pathEditMode="relative" rAng="0" ptsTypes="AA">
                                      <p:cBhvr>
                                        <p:cTn id="21" dur="66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3542 L -0.00798 0.06829 " pathEditMode="relative" rAng="0" ptsTypes="AA">
                                      <p:cBhvr>
                                        <p:cTn id="23" dur="66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164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87 -0.00024 L 0.12344 0.00046 " pathEditMode="fixed" rAng="0" ptsTypes="AA">
                                      <p:cBhvr>
                                        <p:cTn id="25" dur="66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2 0.08056 L 0.00989 0.10186 " pathEditMode="fixed" rAng="0" ptsTypes="AA">
                                      <p:cBhvr>
                                        <p:cTn id="29" dur="66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10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9838 L -0.02101 -0.13681 " pathEditMode="fixed" rAng="0" ptsTypes="AA">
                                      <p:cBhvr>
                                        <p:cTn id="31" dur="66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-19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0.06829 L 0.00972 0.08148 " pathEditMode="fixed" rAng="0" ptsTypes="AA">
                                      <p:cBhvr>
                                        <p:cTn id="33" dur="66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64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44 4.07407E-6 L 0.16945 4.07407E-6 " pathEditMode="relative" rAng="0" ptsTypes="AA">
                                      <p:cBhvr>
                                        <p:cTn id="35" dur="66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31" grpId="0" animBg="1"/>
      <p:bldP spid="33" grpId="0" animBg="1"/>
      <p:bldP spid="3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072790"/>
              </p:ext>
            </p:extLst>
          </p:nvPr>
        </p:nvGraphicFramePr>
        <p:xfrm>
          <a:off x="3302041" y="1749757"/>
          <a:ext cx="597694" cy="298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5760" imgH="182880" progId="Equation.DSMT4">
                  <p:embed/>
                </p:oleObj>
              </mc:Choice>
              <mc:Fallback>
                <p:oleObj name="Equation" r:id="rId3" imgW="365760" imgH="182880" progId="Equation.DSMT4">
                  <p:embed/>
                  <p:pic>
                    <p:nvPicPr>
                      <p:cNvPr id="8" name="Object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2041" y="1749757"/>
                        <a:ext cx="597694" cy="298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连接符 3"/>
          <p:cNvCxnSpPr>
            <a:cxnSpLocks/>
          </p:cNvCxnSpPr>
          <p:nvPr/>
        </p:nvCxnSpPr>
        <p:spPr>
          <a:xfrm>
            <a:off x="7168203" y="1630563"/>
            <a:ext cx="0" cy="46723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2615359" y="2170856"/>
            <a:ext cx="454122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2584003" y="1630563"/>
            <a:ext cx="0" cy="46723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/>
          </p:cNvCxnSpPr>
          <p:nvPr/>
        </p:nvCxnSpPr>
        <p:spPr>
          <a:xfrm>
            <a:off x="4883408" y="1630563"/>
            <a:ext cx="0" cy="46723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018" y="2215926"/>
            <a:ext cx="1504950" cy="1409700"/>
          </a:xfrm>
          <a:prstGeom prst="rect">
            <a:avLst/>
          </a:prstGeom>
        </p:spPr>
      </p:pic>
      <p:graphicFrame>
        <p:nvGraphicFramePr>
          <p:cNvPr id="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448844"/>
              </p:ext>
            </p:extLst>
          </p:nvPr>
        </p:nvGraphicFramePr>
        <p:xfrm>
          <a:off x="5302631" y="1725841"/>
          <a:ext cx="1585185" cy="31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41705" imgH="182880" progId="Equation.DSMT4">
                  <p:embed/>
                </p:oleObj>
              </mc:Choice>
              <mc:Fallback>
                <p:oleObj name="Equation" r:id="rId6" imgW="941705" imgH="182880" progId="Equation.DSMT4">
                  <p:embed/>
                  <p:pic>
                    <p:nvPicPr>
                      <p:cNvPr id="16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02631" y="1725841"/>
                        <a:ext cx="1585185" cy="31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20"/>
          <p:cNvPicPr>
            <a:picLocks noChangeAspect="1"/>
          </p:cNvPicPr>
          <p:nvPr/>
        </p:nvPicPr>
        <p:blipFill rotWithShape="1">
          <a:blip r:embed="rId8"/>
          <a:srcRect t="1921"/>
          <a:stretch>
            <a:fillRect/>
          </a:stretch>
        </p:blipFill>
        <p:spPr>
          <a:xfrm>
            <a:off x="5390087" y="2205067"/>
            <a:ext cx="1419225" cy="1419986"/>
          </a:xfrm>
          <a:prstGeom prst="rect">
            <a:avLst/>
          </a:prstGeom>
        </p:spPr>
      </p:pic>
      <p:cxnSp>
        <p:nvCxnSpPr>
          <p:cNvPr id="18" name="直接连接符 17"/>
          <p:cNvCxnSpPr>
            <a:cxnSpLocks/>
          </p:cNvCxnSpPr>
          <p:nvPr/>
        </p:nvCxnSpPr>
        <p:spPr>
          <a:xfrm>
            <a:off x="2561457" y="3648501"/>
            <a:ext cx="458958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918777"/>
              </p:ext>
            </p:extLst>
          </p:nvPr>
        </p:nvGraphicFramePr>
        <p:xfrm>
          <a:off x="3027758" y="5121923"/>
          <a:ext cx="1460598" cy="465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16025" imgH="384175" progId="Equation.DSMT4">
                  <p:embed/>
                </p:oleObj>
              </mc:Choice>
              <mc:Fallback>
                <p:oleObj name="Equation" r:id="rId9" imgW="1216025" imgH="384175" progId="Equation.DSMT4">
                  <p:embed/>
                  <p:pic>
                    <p:nvPicPr>
                      <p:cNvPr id="19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27758" y="5121923"/>
                        <a:ext cx="1460598" cy="465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45798"/>
              </p:ext>
            </p:extLst>
          </p:nvPr>
        </p:nvGraphicFramePr>
        <p:xfrm>
          <a:off x="5001063" y="5126146"/>
          <a:ext cx="2109072" cy="490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73225" imgH="384175" progId="Equation.DSMT4">
                  <p:embed/>
                </p:oleObj>
              </mc:Choice>
              <mc:Fallback>
                <p:oleObj name="Equation" r:id="rId11" imgW="1673225" imgH="384175" progId="Equation.DSMT4">
                  <p:embed/>
                  <p:pic>
                    <p:nvPicPr>
                      <p:cNvPr id="20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01063" y="5126146"/>
                        <a:ext cx="2109072" cy="490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连接符 22"/>
          <p:cNvCxnSpPr>
            <a:cxnSpLocks/>
          </p:cNvCxnSpPr>
          <p:nvPr/>
        </p:nvCxnSpPr>
        <p:spPr>
          <a:xfrm>
            <a:off x="2591181" y="4359522"/>
            <a:ext cx="45770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/>
          <p:nvPr/>
        </p:nvPicPr>
        <p:blipFill>
          <a:blip r:embed="rId13"/>
          <a:stretch>
            <a:fillRect/>
          </a:stretch>
        </p:blipFill>
        <p:spPr>
          <a:xfrm>
            <a:off x="2942895" y="5814291"/>
            <a:ext cx="1348548" cy="295042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14"/>
          <a:stretch>
            <a:fillRect/>
          </a:stretch>
        </p:blipFill>
        <p:spPr>
          <a:xfrm>
            <a:off x="5406176" y="5776039"/>
            <a:ext cx="1153312" cy="526878"/>
          </a:xfrm>
          <a:prstGeom prst="rect">
            <a:avLst/>
          </a:prstGeom>
        </p:spPr>
      </p:pic>
      <p:cxnSp>
        <p:nvCxnSpPr>
          <p:cNvPr id="27" name="直接连接符 26"/>
          <p:cNvCxnSpPr>
            <a:cxnSpLocks/>
          </p:cNvCxnSpPr>
          <p:nvPr/>
        </p:nvCxnSpPr>
        <p:spPr>
          <a:xfrm>
            <a:off x="2602751" y="5009685"/>
            <a:ext cx="4567605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cxnSpLocks/>
          </p:cNvCxnSpPr>
          <p:nvPr/>
        </p:nvCxnSpPr>
        <p:spPr>
          <a:xfrm>
            <a:off x="2615359" y="5695911"/>
            <a:ext cx="45423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D05F49-B0F5-6B4B-A5A2-CEA2459A6B28}"/>
                  </a:ext>
                </a:extLst>
              </p:cNvPr>
              <p:cNvSpPr txBox="1"/>
              <p:nvPr/>
            </p:nvSpPr>
            <p:spPr>
              <a:xfrm>
                <a:off x="3150098" y="3844851"/>
                <a:ext cx="9512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D05F49-B0F5-6B4B-A5A2-CEA2459A6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98" y="3844851"/>
                <a:ext cx="951286" cy="276999"/>
              </a:xfrm>
              <a:prstGeom prst="rect">
                <a:avLst/>
              </a:prstGeom>
              <a:blipFill>
                <a:blip r:embed="rId15"/>
                <a:stretch>
                  <a:fillRect l="-3947" t="-4348" r="-1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B4923B4-CDD1-3D44-BEBD-44DF9ABE9BF8}"/>
                  </a:ext>
                </a:extLst>
              </p:cNvPr>
              <p:cNvSpPr txBox="1"/>
              <p:nvPr/>
            </p:nvSpPr>
            <p:spPr>
              <a:xfrm>
                <a:off x="3150098" y="4585031"/>
                <a:ext cx="965425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B4923B4-CDD1-3D44-BEBD-44DF9ABE9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98" y="4585031"/>
                <a:ext cx="965425" cy="310598"/>
              </a:xfrm>
              <a:prstGeom prst="rect">
                <a:avLst/>
              </a:prstGeom>
              <a:blipFill>
                <a:blip r:embed="rId1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FE2322B-9EEB-8A4E-A56C-BA3954C2DB43}"/>
                  </a:ext>
                </a:extLst>
              </p:cNvPr>
              <p:cNvSpPr txBox="1"/>
              <p:nvPr/>
            </p:nvSpPr>
            <p:spPr>
              <a:xfrm>
                <a:off x="5263858" y="3722875"/>
                <a:ext cx="14307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FE2322B-9EEB-8A4E-A56C-BA3954C2D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58" y="3722875"/>
                <a:ext cx="1430713" cy="553998"/>
              </a:xfrm>
              <a:prstGeom prst="rect">
                <a:avLst/>
              </a:prstGeom>
              <a:blipFill>
                <a:blip r:embed="rId17"/>
                <a:stretch>
                  <a:fillRect l="-1754" t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035D48-4B14-0344-BDF2-02B873133081}"/>
                  </a:ext>
                </a:extLst>
              </p:cNvPr>
              <p:cNvSpPr txBox="1"/>
              <p:nvPr/>
            </p:nvSpPr>
            <p:spPr>
              <a:xfrm>
                <a:off x="5080806" y="4463671"/>
                <a:ext cx="19079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4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035D48-4B14-0344-BDF2-02B873133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06" y="4463671"/>
                <a:ext cx="1907951" cy="430887"/>
              </a:xfrm>
              <a:prstGeom prst="rect">
                <a:avLst/>
              </a:prstGeom>
              <a:blipFill>
                <a:blip r:embed="rId18"/>
                <a:stretch>
                  <a:fillRect l="-2632" b="-2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itle 1">
            <a:extLst>
              <a:ext uri="{FF2B5EF4-FFF2-40B4-BE49-F238E27FC236}">
                <a16:creationId xmlns:a16="http://schemas.microsoft.com/office/drawing/2014/main" id="{718E8639-156D-F84E-A4FB-95952C5E6F57}"/>
              </a:ext>
            </a:extLst>
          </p:cNvPr>
          <p:cNvSpPr txBox="1">
            <a:spLocks/>
          </p:cNvSpPr>
          <p:nvPr/>
        </p:nvSpPr>
        <p:spPr>
          <a:xfrm>
            <a:off x="851992" y="331697"/>
            <a:ext cx="7350789" cy="708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Light-front Quantization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91181" y="1304651"/>
            <a:ext cx="22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Equal time quantization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91990" y="1308092"/>
            <a:ext cx="2350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Light-front quantization</a:t>
            </a:r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860AEBFF-6EA3-CD4E-930B-99568C3B6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552" y="1308092"/>
            <a:ext cx="22038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00B0F0"/>
                </a:solidFill>
              </a:rPr>
              <a:t>[Dirac, 1949]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DA326-59D7-0B63-7C33-B7A06FCAC9E5}"/>
              </a:ext>
            </a:extLst>
          </p:cNvPr>
          <p:cNvSpPr txBox="1"/>
          <p:nvPr/>
        </p:nvSpPr>
        <p:spPr>
          <a:xfrm>
            <a:off x="514153" y="1723877"/>
            <a:ext cx="150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Time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F4DC7-8D33-132E-9B94-0DB44151DAB2}"/>
              </a:ext>
            </a:extLst>
          </p:cNvPr>
          <p:cNvSpPr txBox="1"/>
          <p:nvPr/>
        </p:nvSpPr>
        <p:spPr>
          <a:xfrm>
            <a:off x="143144" y="2591762"/>
            <a:ext cx="226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Quantization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0F8B3-C96E-7565-29A8-829A3DCB44D7}"/>
              </a:ext>
            </a:extLst>
          </p:cNvPr>
          <p:cNvSpPr txBox="1"/>
          <p:nvPr/>
        </p:nvSpPr>
        <p:spPr>
          <a:xfrm>
            <a:off x="287050" y="3844851"/>
            <a:ext cx="195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Coordinate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E621A-75FA-293B-0AB7-E96C75CE19FB}"/>
              </a:ext>
            </a:extLst>
          </p:cNvPr>
          <p:cNvSpPr txBox="1"/>
          <p:nvPr/>
        </p:nvSpPr>
        <p:spPr>
          <a:xfrm>
            <a:off x="258227" y="448293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Momentum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26DE8-E4F0-1675-310A-61FF6F8B8FCB}"/>
              </a:ext>
            </a:extLst>
          </p:cNvPr>
          <p:cNvSpPr txBox="1"/>
          <p:nvPr/>
        </p:nvSpPr>
        <p:spPr>
          <a:xfrm>
            <a:off x="217286" y="5736022"/>
            <a:ext cx="20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Dispersion relation</a:t>
            </a:r>
          </a:p>
        </p:txBody>
      </p:sp>
    </p:spTree>
    <p:extLst>
      <p:ext uri="{BB962C8B-B14F-4D97-AF65-F5344CB8AC3E}">
        <p14:creationId xmlns:p14="http://schemas.microsoft.com/office/powerpoint/2010/main" val="347747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F747-0FB1-9054-5FED-54FB243F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808074"/>
          </a:xfrm>
        </p:spPr>
        <p:txBody>
          <a:bodyPr/>
          <a:lstStyle/>
          <a:p>
            <a:pPr algn="ctr"/>
            <a:r>
              <a:rPr lang="en-US" dirty="0"/>
              <a:t>Main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17950-C88F-E586-6226-293B7D79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42" y="808075"/>
            <a:ext cx="7886700" cy="64633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Vacuum is simple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99D2F0-F929-67CA-B9DE-6701F2E0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70" y="1327297"/>
            <a:ext cx="2369584" cy="12014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D245CD-5020-4283-36BA-0253866AE960}"/>
              </a:ext>
            </a:extLst>
          </p:cNvPr>
          <p:cNvGrpSpPr/>
          <p:nvPr/>
        </p:nvGrpSpPr>
        <p:grpSpPr>
          <a:xfrm>
            <a:off x="5447495" y="1116968"/>
            <a:ext cx="2267098" cy="1538388"/>
            <a:chOff x="6876902" y="3450264"/>
            <a:chExt cx="2267098" cy="153838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9EFB2A-325A-2B3F-BBB1-878FC4E8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902" y="3450264"/>
              <a:ext cx="2267098" cy="153838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4B523A-5876-D97D-DF24-86A8328DED19}"/>
                </a:ext>
              </a:extLst>
            </p:cNvPr>
            <p:cNvSpPr/>
            <p:nvPr/>
          </p:nvSpPr>
          <p:spPr>
            <a:xfrm>
              <a:off x="8250865" y="3678865"/>
              <a:ext cx="45719" cy="744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C8A406-8A98-52ED-75E7-AD8CEF49CD5B}"/>
                </a:ext>
              </a:extLst>
            </p:cNvPr>
            <p:cNvSpPr/>
            <p:nvPr/>
          </p:nvSpPr>
          <p:spPr>
            <a:xfrm flipH="1">
              <a:off x="7694785" y="469427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934B2B-5D19-F575-55A3-361BBBEEA847}"/>
              </a:ext>
            </a:extLst>
          </p:cNvPr>
          <p:cNvSpPr txBox="1"/>
          <p:nvPr/>
        </p:nvSpPr>
        <p:spPr>
          <a:xfrm>
            <a:off x="231227" y="2911366"/>
            <a:ext cx="2023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denominator: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3B8B8-4F4D-546D-3BC7-0D398462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19214" y="2689773"/>
            <a:ext cx="2151033" cy="631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49EB1-957E-BF40-724E-D1AA3A2F6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495595" y="2807575"/>
            <a:ext cx="2378229" cy="566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E8155F-7764-3AE8-7853-018017441D9C}"/>
              </a:ext>
            </a:extLst>
          </p:cNvPr>
          <p:cNvSpPr txBox="1"/>
          <p:nvPr/>
        </p:nvSpPr>
        <p:spPr>
          <a:xfrm>
            <a:off x="914400" y="3510458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61BBA-2208-6BD8-B475-6C0F81991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000030" y="3598478"/>
            <a:ext cx="2252859" cy="3323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817208-3186-5A86-7025-92875085FE46}"/>
              </a:ext>
            </a:extLst>
          </p:cNvPr>
          <p:cNvSpPr txBox="1"/>
          <p:nvPr/>
        </p:nvSpPr>
        <p:spPr>
          <a:xfrm>
            <a:off x="241739" y="4193627"/>
            <a:ext cx="2703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 infinite momentum frame: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982232-5379-29E4-FF79-EA892C92A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614903" y="4141075"/>
            <a:ext cx="1205669" cy="2870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6FBE00-3DA3-69AC-D9C8-F6A5EF32D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116972" y="4571999"/>
            <a:ext cx="2881155" cy="2259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89F655-61CA-8F2C-EEC8-D98336AB8C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221247" y="4193189"/>
            <a:ext cx="2329870" cy="441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EF190B-1618-A371-ACA0-21699548F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793970" y="5260427"/>
            <a:ext cx="3835400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4EF2B75-4008-2C36-B650-9EBD0CCA5C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8327" y="5247728"/>
            <a:ext cx="3937000" cy="482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9236C6-ED6D-393B-857D-3B479C7136D6}"/>
                  </a:ext>
                </a:extLst>
              </p:cNvPr>
              <p:cNvSpPr txBox="1"/>
              <p:nvPr/>
            </p:nvSpPr>
            <p:spPr>
              <a:xfrm>
                <a:off x="567559" y="6190593"/>
                <a:ext cx="7438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increases, the energy denominator of the second diagram decreases.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9236C6-ED6D-393B-857D-3B479C713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9" y="6190593"/>
                <a:ext cx="7438960" cy="369332"/>
              </a:xfrm>
              <a:prstGeom prst="rect">
                <a:avLst/>
              </a:prstGeom>
              <a:blipFill>
                <a:blip r:embed="rId12"/>
                <a:stretch>
                  <a:fillRect l="-681" t="-6667" r="-5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88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403B-5DAE-D496-C769-6869B0D5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EC032-D104-61EC-E1BC-C86D99FB2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40" y="159439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Vacuum is simple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3CF10-5424-4AF6-FB5B-EDA285FA0318}"/>
              </a:ext>
            </a:extLst>
          </p:cNvPr>
          <p:cNvSpPr txBox="1"/>
          <p:nvPr/>
        </p:nvSpPr>
        <p:spPr>
          <a:xfrm>
            <a:off x="1376819" y="5234153"/>
            <a:ext cx="6483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above diagram can exist in equal time field theory, </a:t>
            </a:r>
          </a:p>
          <a:p>
            <a:r>
              <a:rPr lang="en-US" dirty="0"/>
              <a:t>but cannot exist in light-front field theory.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39BE49-8853-F6FD-9909-FAE8603FB135}"/>
              </a:ext>
            </a:extLst>
          </p:cNvPr>
          <p:cNvGrpSpPr/>
          <p:nvPr/>
        </p:nvGrpSpPr>
        <p:grpSpPr>
          <a:xfrm>
            <a:off x="2023242" y="3111063"/>
            <a:ext cx="3776864" cy="1662386"/>
            <a:chOff x="2317531" y="2575035"/>
            <a:chExt cx="3776864" cy="1662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660DC0-B227-2082-84D3-CBB4BD07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3579" y="2662621"/>
              <a:ext cx="1676400" cy="1574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C27C00-F4C2-2767-B078-B5C81401C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35" t="28035" b="45383"/>
            <a:stretch/>
          </p:blipFill>
          <p:spPr>
            <a:xfrm>
              <a:off x="4204138" y="3216165"/>
              <a:ext cx="1890257" cy="43092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82B338D-8866-966E-0FF7-E71A95B920D9}"/>
                    </a:ext>
                  </a:extLst>
                </p:cNvPr>
                <p:cNvSpPr txBox="1"/>
                <p:nvPr/>
              </p:nvSpPr>
              <p:spPr>
                <a:xfrm>
                  <a:off x="2669629" y="2575035"/>
                  <a:ext cx="29428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82B338D-8866-966E-0FF7-E71A95B92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9629" y="2575035"/>
                  <a:ext cx="29428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667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7D775DB-FB4A-344D-AEA3-FF1D58B97C26}"/>
                    </a:ext>
                  </a:extLst>
                </p:cNvPr>
                <p:cNvSpPr txBox="1"/>
                <p:nvPr/>
              </p:nvSpPr>
              <p:spPr>
                <a:xfrm>
                  <a:off x="2317531" y="3799490"/>
                  <a:ext cx="78301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7D775DB-FB4A-344D-AEA3-FF1D58B97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531" y="3799490"/>
                  <a:ext cx="783019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ACD07B-EAD3-9274-EAF0-70C4B02D163A}"/>
                    </a:ext>
                  </a:extLst>
                </p:cNvPr>
                <p:cNvSpPr txBox="1"/>
                <p:nvPr/>
              </p:nvSpPr>
              <p:spPr>
                <a:xfrm>
                  <a:off x="2932386" y="3090042"/>
                  <a:ext cx="78301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ACD07B-EAD3-9274-EAF0-70C4B02D1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386" y="3090042"/>
                  <a:ext cx="783019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C8434-8BBC-2D20-7446-ACCDDE84961C}"/>
                  </a:ext>
                </a:extLst>
              </p:cNvPr>
              <p:cNvSpPr txBox="1"/>
              <p:nvPr/>
            </p:nvSpPr>
            <p:spPr>
              <a:xfrm>
                <a:off x="1030014" y="2333296"/>
                <a:ext cx="568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on-shell particles,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6C8434-8BBC-2D20-7446-ACCDDE849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14" y="2333296"/>
                <a:ext cx="5686172" cy="369332"/>
              </a:xfrm>
              <a:prstGeom prst="rect">
                <a:avLst/>
              </a:prstGeom>
              <a:blipFill>
                <a:blip r:embed="rId7"/>
                <a:stretch>
                  <a:fillRect l="-67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88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F747-0FB1-9054-5FED-54FB243F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981205"/>
          </a:xfrm>
        </p:spPr>
        <p:txBody>
          <a:bodyPr/>
          <a:lstStyle/>
          <a:p>
            <a:pPr algn="ctr"/>
            <a:r>
              <a:rPr lang="en-US" dirty="0"/>
              <a:t>Main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17950-C88F-E586-6226-293B7D79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8" y="999460"/>
            <a:ext cx="7886700" cy="6463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 Frame-independence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DAA50B0-2876-77D2-DFCB-3D7AA74169BF}"/>
              </a:ext>
            </a:extLst>
          </p:cNvPr>
          <p:cNvSpPr/>
          <p:nvPr/>
        </p:nvSpPr>
        <p:spPr>
          <a:xfrm>
            <a:off x="4608786" y="2395201"/>
            <a:ext cx="493986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C23D5-28E8-68D5-30DA-90E56333A2EA}"/>
              </a:ext>
            </a:extLst>
          </p:cNvPr>
          <p:cNvSpPr txBox="1"/>
          <p:nvPr/>
        </p:nvSpPr>
        <p:spPr>
          <a:xfrm>
            <a:off x="245878" y="1596720"/>
            <a:ext cx="411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/>
              <a:t>Lorentz </a:t>
            </a:r>
            <a:r>
              <a:rPr lang="en-US" sz="2400" dirty="0"/>
              <a:t>boost </a:t>
            </a:r>
            <a:r>
              <a:rPr lang="en-CN" sz="2400"/>
              <a:t>transformation</a:t>
            </a:r>
            <a:r>
              <a:rPr lang="en-CN" sz="24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FF41B-A6AA-638A-9836-D2694A78B329}"/>
              </a:ext>
            </a:extLst>
          </p:cNvPr>
          <p:cNvSpPr txBox="1"/>
          <p:nvPr/>
        </p:nvSpPr>
        <p:spPr>
          <a:xfrm>
            <a:off x="245878" y="2183709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longitudinal:</a:t>
            </a:r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F359A3-BEBB-8607-E60A-367A4B743E35}"/>
                  </a:ext>
                </a:extLst>
              </p:cNvPr>
              <p:cNvSpPr txBox="1"/>
              <p:nvPr/>
            </p:nvSpPr>
            <p:spPr>
              <a:xfrm>
                <a:off x="2368601" y="2183709"/>
                <a:ext cx="182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F359A3-BEBB-8607-E60A-367A4B743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601" y="2183709"/>
                <a:ext cx="1820627" cy="276999"/>
              </a:xfrm>
              <a:prstGeom prst="rect">
                <a:avLst/>
              </a:prstGeom>
              <a:blipFill>
                <a:blip r:embed="rId3"/>
                <a:stretch>
                  <a:fillRect l="-1389" t="-4348" r="-4167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5E9631-8638-5135-5C33-E199F8EB1CD3}"/>
                  </a:ext>
                </a:extLst>
              </p:cNvPr>
              <p:cNvSpPr txBox="1"/>
              <p:nvPr/>
            </p:nvSpPr>
            <p:spPr>
              <a:xfrm>
                <a:off x="2368601" y="2552110"/>
                <a:ext cx="182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5E9631-8638-5135-5C33-E199F8EB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601" y="2552110"/>
                <a:ext cx="1820627" cy="276999"/>
              </a:xfrm>
              <a:prstGeom prst="rect">
                <a:avLst/>
              </a:prstGeom>
              <a:blipFill>
                <a:blip r:embed="rId4"/>
                <a:stretch>
                  <a:fillRect l="-1389" t="-9091" r="-4167" b="-36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B12F7D-DF82-BCB1-2C6D-7045EF4D98AE}"/>
                  </a:ext>
                </a:extLst>
              </p:cNvPr>
              <p:cNvSpPr txBox="1"/>
              <p:nvPr/>
            </p:nvSpPr>
            <p:spPr>
              <a:xfrm>
                <a:off x="2368601" y="2899655"/>
                <a:ext cx="1644553" cy="451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CN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B12F7D-DF82-BCB1-2C6D-7045EF4D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601" y="2899655"/>
                <a:ext cx="1644553" cy="451727"/>
              </a:xfrm>
              <a:prstGeom prst="rect">
                <a:avLst/>
              </a:prstGeom>
              <a:blipFill>
                <a:blip r:embed="rId5"/>
                <a:stretch>
                  <a:fillRect l="-6923" t="-5556" r="-1538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BB7B87-A1B4-BCC9-F5DC-761EC758B691}"/>
                  </a:ext>
                </a:extLst>
              </p:cNvPr>
              <p:cNvSpPr txBox="1"/>
              <p:nvPr/>
            </p:nvSpPr>
            <p:spPr>
              <a:xfrm>
                <a:off x="5587970" y="2150658"/>
                <a:ext cx="1150315" cy="287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BB7B87-A1B4-BCC9-F5DC-761EC758B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970" y="2150658"/>
                <a:ext cx="1150315" cy="287643"/>
              </a:xfrm>
              <a:prstGeom prst="rect">
                <a:avLst/>
              </a:prstGeom>
              <a:blipFill>
                <a:blip r:embed="rId6"/>
                <a:stretch>
                  <a:fillRect l="-3297" t="-8696" r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C45FB0-45D0-118A-CBE8-3CE7F4D97609}"/>
                  </a:ext>
                </a:extLst>
              </p:cNvPr>
              <p:cNvSpPr txBox="1"/>
              <p:nvPr/>
            </p:nvSpPr>
            <p:spPr>
              <a:xfrm>
                <a:off x="5554919" y="2574144"/>
                <a:ext cx="1272143" cy="287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C45FB0-45D0-118A-CBE8-3CE7F4D97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19" y="2574144"/>
                <a:ext cx="1272143" cy="287643"/>
              </a:xfrm>
              <a:prstGeom prst="rect">
                <a:avLst/>
              </a:prstGeom>
              <a:blipFill>
                <a:blip r:embed="rId7"/>
                <a:stretch>
                  <a:fillRect l="-2970" t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F819E3-51A5-FBF5-8069-8200F46BB70C}"/>
                  </a:ext>
                </a:extLst>
              </p:cNvPr>
              <p:cNvSpPr txBox="1"/>
              <p:nvPr/>
            </p:nvSpPr>
            <p:spPr>
              <a:xfrm>
                <a:off x="5092253" y="2993979"/>
                <a:ext cx="2404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N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F819E3-51A5-FBF5-8069-8200F46B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53" y="2993979"/>
                <a:ext cx="2404376" cy="276999"/>
              </a:xfrm>
              <a:prstGeom prst="rect">
                <a:avLst/>
              </a:prstGeom>
              <a:blipFill>
                <a:blip r:embed="rId8"/>
                <a:stretch>
                  <a:fillRect l="-4188" t="-26087" r="-314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8A65581-9EBB-BC0F-E991-9EF7AC99181D}"/>
              </a:ext>
            </a:extLst>
          </p:cNvPr>
          <p:cNvSpPr txBox="1"/>
          <p:nvPr/>
        </p:nvSpPr>
        <p:spPr>
          <a:xfrm>
            <a:off x="253892" y="3429000"/>
            <a:ext cx="2097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transverse boost:</a:t>
            </a:r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4083F-EBCF-8C47-6A11-16F4B85BCBC2}"/>
                  </a:ext>
                </a:extLst>
              </p:cNvPr>
              <p:cNvSpPr txBox="1"/>
              <p:nvPr/>
            </p:nvSpPr>
            <p:spPr>
              <a:xfrm>
                <a:off x="5246447" y="3552111"/>
                <a:ext cx="882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4083F-EBCF-8C47-6A11-16F4B85B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47" y="3552111"/>
                <a:ext cx="882741" cy="276999"/>
              </a:xfrm>
              <a:prstGeom prst="rect">
                <a:avLst/>
              </a:prstGeom>
              <a:blipFill>
                <a:blip r:embed="rId14"/>
                <a:stretch>
                  <a:fillRect l="-4286" r="-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40513-00F0-3E37-A802-E36B7E22AD6A}"/>
                  </a:ext>
                </a:extLst>
              </p:cNvPr>
              <p:cNvSpPr txBox="1"/>
              <p:nvPr/>
            </p:nvSpPr>
            <p:spPr>
              <a:xfrm>
                <a:off x="5246447" y="3920512"/>
                <a:ext cx="1687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640513-00F0-3E37-A802-E36B7E22A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47" y="3920512"/>
                <a:ext cx="1687193" cy="276999"/>
              </a:xfrm>
              <a:prstGeom prst="rect">
                <a:avLst/>
              </a:prstGeom>
              <a:blipFill>
                <a:blip r:embed="rId15"/>
                <a:stretch>
                  <a:fillRect l="-2256" t="-4348" r="-1504" b="-304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EF8FCB-DAD4-41ED-278C-CF45DC153DE7}"/>
                  </a:ext>
                </a:extLst>
              </p:cNvPr>
              <p:cNvSpPr txBox="1"/>
              <p:nvPr/>
            </p:nvSpPr>
            <p:spPr>
              <a:xfrm>
                <a:off x="5246447" y="4288913"/>
                <a:ext cx="1529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EF8FCB-DAD4-41ED-278C-CF45DC153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47" y="4288913"/>
                <a:ext cx="1529971" cy="276999"/>
              </a:xfrm>
              <a:prstGeom prst="rect">
                <a:avLst/>
              </a:prstGeom>
              <a:blipFill>
                <a:blip r:embed="rId16"/>
                <a:stretch>
                  <a:fillRect l="-2479" t="-4348" r="-826" b="-304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4CDFDD-00C1-3F2C-1ECD-ABBC371B75CA}"/>
                  </a:ext>
                </a:extLst>
              </p:cNvPr>
              <p:cNvSpPr txBox="1"/>
              <p:nvPr/>
            </p:nvSpPr>
            <p:spPr>
              <a:xfrm>
                <a:off x="5246447" y="4661116"/>
                <a:ext cx="8346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4CDFDD-00C1-3F2C-1ECD-ABBC371B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47" y="4661116"/>
                <a:ext cx="834652" cy="276999"/>
              </a:xfrm>
              <a:prstGeom prst="rect">
                <a:avLst/>
              </a:prstGeom>
              <a:blipFill>
                <a:blip r:embed="rId17"/>
                <a:stretch>
                  <a:fillRect l="-4478" t="-9091" r="-14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60542B-13FB-49FA-5145-5B4AF0947566}"/>
                  </a:ext>
                </a:extLst>
              </p:cNvPr>
              <p:cNvSpPr txBox="1"/>
              <p:nvPr/>
            </p:nvSpPr>
            <p:spPr>
              <a:xfrm>
                <a:off x="249141" y="5295125"/>
                <a:ext cx="7641515" cy="118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The boosts leave equal-light-front-time surfaces unchanged.</a:t>
                </a:r>
              </a:p>
              <a:p>
                <a:r>
                  <a:rPr lang="en-US" sz="2000" dirty="0"/>
                  <a:t>The boosts leave longitudinal momentum faction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unchanged.</a:t>
                </a:r>
              </a:p>
              <a:p>
                <a:endParaRPr lang="en-CN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60542B-13FB-49FA-5145-5B4AF094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41" y="5295125"/>
                <a:ext cx="7641515" cy="1184107"/>
              </a:xfrm>
              <a:prstGeom prst="rect">
                <a:avLst/>
              </a:prstGeom>
              <a:blipFill>
                <a:blip r:embed="rId18"/>
                <a:stretch>
                  <a:fillRect l="-829" t="-3191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92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D800-F2B2-17D0-CF3D-5400CC0B0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Convenience for evaluating observables:</a:t>
            </a:r>
          </a:p>
          <a:p>
            <a:pPr marL="0" indent="0">
              <a:buNone/>
            </a:pPr>
            <a:r>
              <a:rPr lang="en-US" dirty="0"/>
              <a:t>     Observables for hadron structure are defined  </a:t>
            </a:r>
          </a:p>
          <a:p>
            <a:pPr marL="0" indent="0">
              <a:buNone/>
            </a:pPr>
            <a:r>
              <a:rPr lang="en-US" dirty="0"/>
              <a:t>     on the light front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F3190F-B60E-E611-76C8-207F1499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71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Main Advantages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0438E4-81A0-0850-33C6-918814B9A61D}"/>
                  </a:ext>
                </a:extLst>
              </p:cNvPr>
              <p:cNvSpPr txBox="1"/>
              <p:nvPr/>
            </p:nvSpPr>
            <p:spPr>
              <a:xfrm>
                <a:off x="1277718" y="4228001"/>
                <a:ext cx="5585503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0438E4-81A0-0850-33C6-918814B9A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718" y="4228001"/>
                <a:ext cx="5585503" cy="588174"/>
              </a:xfrm>
              <a:prstGeom prst="rect">
                <a:avLst/>
              </a:prstGeom>
              <a:blipFill>
                <a:blip r:embed="rId2"/>
                <a:stretch>
                  <a:fillRect t="-197872" b="-287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041AF9E-14D9-39EF-D9D4-565D1E77FD2E}"/>
              </a:ext>
            </a:extLst>
          </p:cNvPr>
          <p:cNvSpPr txBox="1"/>
          <p:nvPr/>
        </p:nvSpPr>
        <p:spPr>
          <a:xfrm>
            <a:off x="1019503" y="3657600"/>
            <a:ext cx="336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Parton distribution functions: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B7D18-712A-B784-1512-E2171F493D9B}"/>
              </a:ext>
            </a:extLst>
          </p:cNvPr>
          <p:cNvSpPr txBox="1"/>
          <p:nvPr/>
        </p:nvSpPr>
        <p:spPr>
          <a:xfrm>
            <a:off x="1014248" y="3294993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24F68-1EA7-2330-A590-81EB19A37D76}"/>
              </a:ext>
            </a:extLst>
          </p:cNvPr>
          <p:cNvSpPr txBox="1"/>
          <p:nvPr/>
        </p:nvSpPr>
        <p:spPr>
          <a:xfrm>
            <a:off x="1056290" y="4968794"/>
            <a:ext cx="5407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Generalized Parton Distribution Functions (GPD)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244E8-FE89-EB57-618B-1E19DE2FFA11}"/>
                  </a:ext>
                </a:extLst>
              </p:cNvPr>
              <p:cNvSpPr txBox="1"/>
              <p:nvPr/>
            </p:nvSpPr>
            <p:spPr>
              <a:xfrm>
                <a:off x="1365186" y="5697801"/>
                <a:ext cx="5434115" cy="52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A244E8-FE89-EB57-618B-1E19DE2FF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186" y="5697801"/>
                <a:ext cx="5434115" cy="522772"/>
              </a:xfrm>
              <a:prstGeom prst="rect">
                <a:avLst/>
              </a:prstGeom>
              <a:blipFill>
                <a:blip r:embed="rId3"/>
                <a:stretch>
                  <a:fillRect l="-466" t="-192857" r="-699" b="-27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20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D1E6-31BA-31BD-F307-29DD9829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0EE9-9366-0C69-CCB7-753998BF9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0" y="1902372"/>
            <a:ext cx="7886700" cy="39908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What is light-front quantization</a:t>
            </a:r>
          </a:p>
          <a:p>
            <a:endParaRPr lang="en-US" dirty="0"/>
          </a:p>
          <a:p>
            <a:r>
              <a:rPr lang="en-US" dirty="0"/>
              <a:t>What is Basis Light-front Quantization</a:t>
            </a:r>
          </a:p>
          <a:p>
            <a:endParaRPr lang="en-US" dirty="0"/>
          </a:p>
          <a:p>
            <a:r>
              <a:rPr lang="en-US" dirty="0"/>
              <a:t>Application to proton structure</a:t>
            </a:r>
          </a:p>
          <a:p>
            <a:endParaRPr lang="en-US" dirty="0"/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12133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4880-1137-9B14-C432-D790A460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4409"/>
            <a:ext cx="7886700" cy="748971"/>
          </a:xfrm>
        </p:spPr>
        <p:txBody>
          <a:bodyPr>
            <a:normAutofit/>
          </a:bodyPr>
          <a:lstStyle/>
          <a:p>
            <a:pPr algn="ctr"/>
            <a:r>
              <a:rPr lang="en-CN" sz="4400" dirty="0"/>
              <a:t>Light-Front Field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BB51D-D912-8290-FA22-7C024751F921}"/>
              </a:ext>
            </a:extLst>
          </p:cNvPr>
          <p:cNvSpPr txBox="1"/>
          <p:nvPr/>
        </p:nvSpPr>
        <p:spPr>
          <a:xfrm>
            <a:off x="231227" y="1061544"/>
            <a:ext cx="5339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/>
              <a:t>Challenges for relativistic bound states</a:t>
            </a:r>
            <a:r>
              <a:rPr lang="en-CN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8081C-C6B7-407D-7BED-DE528F2653DC}"/>
              </a:ext>
            </a:extLst>
          </p:cNvPr>
          <p:cNvSpPr txBox="1"/>
          <p:nvPr/>
        </p:nvSpPr>
        <p:spPr>
          <a:xfrm>
            <a:off x="458902" y="1765738"/>
            <a:ext cx="1853094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CN" dirty="0"/>
              <a:t>article number</a:t>
            </a:r>
          </a:p>
          <a:p>
            <a:pPr algn="ctr"/>
            <a:r>
              <a:rPr lang="en-US" dirty="0"/>
              <a:t>n</a:t>
            </a:r>
            <a:r>
              <a:rPr lang="en-CN" dirty="0"/>
              <a:t>ot Conserved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C4892-848E-B42A-FC2E-786A57A24DBE}"/>
              </a:ext>
            </a:extLst>
          </p:cNvPr>
          <p:cNvSpPr txBox="1"/>
          <p:nvPr/>
        </p:nvSpPr>
        <p:spPr>
          <a:xfrm>
            <a:off x="458904" y="2509483"/>
            <a:ext cx="1853092" cy="707886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Wave function not covariant</a:t>
            </a:r>
            <a:endParaRPr lang="en-C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7FF9D-2F2F-F193-E43C-7B09A77FB68D}"/>
              </a:ext>
            </a:extLst>
          </p:cNvPr>
          <p:cNvSpPr txBox="1"/>
          <p:nvPr/>
        </p:nvSpPr>
        <p:spPr>
          <a:xfrm>
            <a:off x="3093738" y="1893728"/>
            <a:ext cx="2286844" cy="36933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B07D2-B115-97B3-8864-794FADF69723}"/>
              </a:ext>
            </a:extLst>
          </p:cNvPr>
          <p:cNvSpPr txBox="1"/>
          <p:nvPr/>
        </p:nvSpPr>
        <p:spPr>
          <a:xfrm>
            <a:off x="3093739" y="2531487"/>
            <a:ext cx="2286843" cy="64633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Light</a:t>
            </a:r>
            <a:r>
              <a:rPr lang="en-US" dirty="0"/>
              <a:t>-Front Quantization 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7D02-EAEE-C499-7725-9E2C96DF9841}"/>
              </a:ext>
            </a:extLst>
          </p:cNvPr>
          <p:cNvSpPr txBox="1"/>
          <p:nvPr/>
        </p:nvSpPr>
        <p:spPr>
          <a:xfrm>
            <a:off x="6244098" y="2078394"/>
            <a:ext cx="2634836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2000" dirty="0"/>
              <a:t>Light-Front Field Theory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5FB056-1157-3FA5-5C74-0FB7AE59801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311996" y="2078394"/>
            <a:ext cx="781742" cy="1051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4E13B-84FC-906C-C1D3-CB40C04947F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311996" y="2854653"/>
            <a:ext cx="781743" cy="877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9734C9-6FD9-F424-19C9-DD5054492ABC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5380582" y="2078394"/>
            <a:ext cx="863516" cy="35394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4DEFB4-73A3-E508-3BD0-74C02923844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5380582" y="2432337"/>
            <a:ext cx="863516" cy="42231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F1173F8-B3AC-2CA0-6092-9EFAB59A3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1"/>
          <a:stretch>
            <a:fillRect/>
          </a:stretch>
        </p:blipFill>
        <p:spPr>
          <a:xfrm>
            <a:off x="282081" y="4003347"/>
            <a:ext cx="2043541" cy="2044637"/>
          </a:xfrm>
          <a:prstGeom prst="rect">
            <a:avLst/>
          </a:prstGeom>
        </p:spPr>
      </p:pic>
      <p:cxnSp>
        <p:nvCxnSpPr>
          <p:cNvPr id="27" name="直接连接符 8">
            <a:extLst>
              <a:ext uri="{FF2B5EF4-FFF2-40B4-BE49-F238E27FC236}">
                <a16:creationId xmlns:a16="http://schemas.microsoft.com/office/drawing/2014/main" id="{2C5DA9A3-5052-CBAE-6130-A867901A9D31}"/>
              </a:ext>
            </a:extLst>
          </p:cNvPr>
          <p:cNvCxnSpPr>
            <a:cxnSpLocks/>
          </p:cNvCxnSpPr>
          <p:nvPr/>
        </p:nvCxnSpPr>
        <p:spPr>
          <a:xfrm>
            <a:off x="282081" y="3783064"/>
            <a:ext cx="8596853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F4EE1B-95F7-7904-911F-4D188DABB9DB}"/>
              </a:ext>
            </a:extLst>
          </p:cNvPr>
          <p:cNvCxnSpPr>
            <a:cxnSpLocks/>
          </p:cNvCxnSpPr>
          <p:nvPr/>
        </p:nvCxnSpPr>
        <p:spPr>
          <a:xfrm>
            <a:off x="2480441" y="3783064"/>
            <a:ext cx="0" cy="2533653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4EE48AB-E58D-7827-2B84-35C04ABC944D}"/>
              </a:ext>
            </a:extLst>
          </p:cNvPr>
          <p:cNvSpPr txBox="1"/>
          <p:nvPr/>
        </p:nvSpPr>
        <p:spPr>
          <a:xfrm>
            <a:off x="2571072" y="3810502"/>
            <a:ext cx="212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Light-front variables: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258B7D-1ECF-4284-93CA-880C1CEE393F}"/>
                  </a:ext>
                </a:extLst>
              </p:cNvPr>
              <p:cNvSpPr txBox="1"/>
              <p:nvPr/>
            </p:nvSpPr>
            <p:spPr>
              <a:xfrm>
                <a:off x="6418522" y="4379486"/>
                <a:ext cx="2590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258B7D-1ECF-4284-93CA-880C1CEE3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522" y="4379486"/>
                <a:ext cx="2590646" cy="276999"/>
              </a:xfrm>
              <a:prstGeom prst="rect">
                <a:avLst/>
              </a:prstGeom>
              <a:blipFill>
                <a:blip r:embed="rId3"/>
                <a:stretch>
                  <a:fillRect l="-2439" t="-26087" b="-521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23FBF16-07AE-D643-75B3-E3789B08B94D}"/>
                  </a:ext>
                </a:extLst>
              </p:cNvPr>
              <p:cNvSpPr txBox="1"/>
              <p:nvPr/>
            </p:nvSpPr>
            <p:spPr>
              <a:xfrm>
                <a:off x="2449345" y="4889068"/>
                <a:ext cx="379475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600" dirty="0"/>
                        <m:t>(</m:t>
                      </m:r>
                      <m:r>
                        <m:rPr>
                          <m:nor/>
                        </m:rPr>
                        <a:rPr lang="en-US" sz="1600" dirty="0"/>
                        <m:t>light</m:t>
                      </m:r>
                      <m:r>
                        <m:rPr>
                          <m:nor/>
                        </m:rPr>
                        <a:rPr lang="en-US" sz="1600" dirty="0"/>
                        <m:t>−</m:t>
                      </m:r>
                      <m:r>
                        <m:rPr>
                          <m:nor/>
                        </m:rPr>
                        <a:rPr lang="en-US" sz="1600" dirty="0"/>
                        <m:t>front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/>
                        <m:t>Hamiltonian</m:t>
                      </m:r>
                      <m:r>
                        <m:rPr>
                          <m:nor/>
                        </m:rPr>
                        <a:rPr lang="en-US" sz="1600" dirty="0"/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23FBF16-07AE-D643-75B3-E3789B08B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345" y="4889068"/>
                <a:ext cx="3794753" cy="246221"/>
              </a:xfrm>
              <a:prstGeom prst="rect">
                <a:avLst/>
              </a:prstGeom>
              <a:blipFill>
                <a:blip r:embed="rId4"/>
                <a:stretch>
                  <a:fillRect t="-19048" b="-380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060A8E4-B299-FA98-34E7-F6FB8F8FA9F2}"/>
              </a:ext>
            </a:extLst>
          </p:cNvPr>
          <p:cNvSpPr txBox="1"/>
          <p:nvPr/>
        </p:nvSpPr>
        <p:spPr>
          <a:xfrm>
            <a:off x="2568179" y="5437673"/>
            <a:ext cx="1389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Advantage: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D18075-FBC6-987F-BFBB-7C9A06866725}"/>
              </a:ext>
            </a:extLst>
          </p:cNvPr>
          <p:cNvSpPr txBox="1"/>
          <p:nvPr/>
        </p:nvSpPr>
        <p:spPr>
          <a:xfrm>
            <a:off x="3958111" y="5450410"/>
            <a:ext cx="492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Frame-independent light-front wave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Observables are defined on the light-front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C22D266-A5C5-016D-736E-517C5F2FFD0E}"/>
                  </a:ext>
                </a:extLst>
              </p:cNvPr>
              <p:cNvSpPr txBox="1"/>
              <p:nvPr/>
            </p:nvSpPr>
            <p:spPr>
              <a:xfrm>
                <a:off x="2568179" y="4287153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/>
                  <a:t> (light-front time)</a:t>
                </a:r>
                <a:r>
                  <a:rPr lang="en-CN" sz="1600" dirty="0"/>
                  <a:t>,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C22D266-A5C5-016D-736E-517C5F2F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179" y="4287153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46E76A3-3BAB-A7B1-BCF5-E5FD766B105D}"/>
                  </a:ext>
                </a:extLst>
              </p:cNvPr>
              <p:cNvSpPr txBox="1"/>
              <p:nvPr/>
            </p:nvSpPr>
            <p:spPr>
              <a:xfrm>
                <a:off x="6356823" y="4847519"/>
                <a:ext cx="4572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6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/>
                  <a:t>,   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46E76A3-3BAB-A7B1-BCF5-E5FD766B1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823" y="4847519"/>
                <a:ext cx="4572000" cy="338554"/>
              </a:xfrm>
              <a:prstGeom prst="rect">
                <a:avLst/>
              </a:prstGeom>
              <a:blipFill>
                <a:blip r:embed="rId6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19976F0-B431-8A14-24C1-8FB45DA6D21F}"/>
              </a:ext>
            </a:extLst>
          </p:cNvPr>
          <p:cNvSpPr txBox="1"/>
          <p:nvPr/>
        </p:nvSpPr>
        <p:spPr>
          <a:xfrm>
            <a:off x="2568179" y="6344259"/>
            <a:ext cx="564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Need nonperturbative approach to light-front field theory!</a:t>
            </a:r>
          </a:p>
        </p:txBody>
      </p:sp>
    </p:spTree>
    <p:extLst>
      <p:ext uri="{BB962C8B-B14F-4D97-AF65-F5344CB8AC3E}">
        <p14:creationId xmlns:p14="http://schemas.microsoft.com/office/powerpoint/2010/main" val="1612646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8AF2-0ADE-96AB-4F1A-3AAAA02C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46298"/>
          </a:xfrm>
        </p:spPr>
        <p:txBody>
          <a:bodyPr/>
          <a:lstStyle/>
          <a:p>
            <a:pPr algn="ctr"/>
            <a:r>
              <a:rPr lang="en-CN" dirty="0"/>
              <a:t>Light-Front Wave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0865D9-A896-7832-620F-443DA1BCEB25}"/>
                  </a:ext>
                </a:extLst>
              </p:cNvPr>
              <p:cNvSpPr txBox="1"/>
              <p:nvPr/>
            </p:nvSpPr>
            <p:spPr>
              <a:xfrm>
                <a:off x="1619354" y="1199447"/>
                <a:ext cx="52197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begChr m:val="|"/>
                          <m:endChr m:val="〉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|"/>
                          <m:endChr m:val="〉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0865D9-A896-7832-620F-443DA1BCE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54" y="1199447"/>
                <a:ext cx="521971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56FA6C-2DC2-B29D-9BF3-020B94B4F5DD}"/>
                  </a:ext>
                </a:extLst>
              </p:cNvPr>
              <p:cNvSpPr txBox="1"/>
              <p:nvPr/>
            </p:nvSpPr>
            <p:spPr>
              <a:xfrm>
                <a:off x="2436578" y="2988870"/>
                <a:ext cx="604094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=1→∞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56FA6C-2DC2-B29D-9BF3-020B94B4F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8" y="2988870"/>
                <a:ext cx="6040949" cy="746871"/>
              </a:xfrm>
              <a:prstGeom prst="rect">
                <a:avLst/>
              </a:prstGeom>
              <a:blipFill>
                <a:blip r:embed="rId4"/>
                <a:stretch>
                  <a:fillRect t="-145000" r="-1050" b="-20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05302-7C60-4774-31AA-EAF8661B8E81}"/>
                  </a:ext>
                </a:extLst>
              </p:cNvPr>
              <p:cNvSpPr txBox="1"/>
              <p:nvPr/>
            </p:nvSpPr>
            <p:spPr>
              <a:xfrm>
                <a:off x="207402" y="3983569"/>
                <a:ext cx="8054769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Light-front wavefunctions (LFWFs):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=⟨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05302-7C60-4774-31AA-EAF8661B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02" y="3983569"/>
                <a:ext cx="8054769" cy="552972"/>
              </a:xfrm>
              <a:prstGeom prst="rect">
                <a:avLst/>
              </a:prstGeom>
              <a:blipFill>
                <a:blip r:embed="rId5"/>
                <a:stretch>
                  <a:fillRect l="-787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A4DEBA-9CCE-D2B5-7BC5-65B175087E20}"/>
                  </a:ext>
                </a:extLst>
              </p:cNvPr>
              <p:cNvSpPr txBox="1"/>
              <p:nvPr/>
            </p:nvSpPr>
            <p:spPr>
              <a:xfrm>
                <a:off x="1288716" y="4886634"/>
                <a:ext cx="1336391" cy="316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A4DEBA-9CCE-D2B5-7BC5-65B175087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16" y="4886634"/>
                <a:ext cx="1336391" cy="316240"/>
              </a:xfrm>
              <a:prstGeom prst="rect">
                <a:avLst/>
              </a:prstGeom>
              <a:blipFill>
                <a:blip r:embed="rId6"/>
                <a:stretch>
                  <a:fillRect l="-2830" r="-943" b="-3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CABCC4-7D9C-3397-E108-A398059E71A1}"/>
                  </a:ext>
                </a:extLst>
              </p:cNvPr>
              <p:cNvSpPr txBox="1"/>
              <p:nvPr/>
            </p:nvSpPr>
            <p:spPr>
              <a:xfrm>
                <a:off x="3356372" y="4868103"/>
                <a:ext cx="1887889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CABCC4-7D9C-3397-E108-A398059E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72" y="4868103"/>
                <a:ext cx="1887889" cy="353302"/>
              </a:xfrm>
              <a:prstGeom prst="rect">
                <a:avLst/>
              </a:prstGeom>
              <a:blipFill>
                <a:blip r:embed="rId7"/>
                <a:stretch>
                  <a:fillRect l="-3356" t="-3448" r="-1342"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A214BE-F0F4-13EC-12EF-CAE9F1022515}"/>
                  </a:ext>
                </a:extLst>
              </p:cNvPr>
              <p:cNvSpPr txBox="1"/>
              <p:nvPr/>
            </p:nvSpPr>
            <p:spPr>
              <a:xfrm>
                <a:off x="5715973" y="4891507"/>
                <a:ext cx="1795941" cy="311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A214BE-F0F4-13EC-12EF-CAE9F1022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73" y="4891507"/>
                <a:ext cx="1795941" cy="311367"/>
              </a:xfrm>
              <a:prstGeom prst="rect">
                <a:avLst/>
              </a:prstGeom>
              <a:blipFill>
                <a:blip r:embed="rId8"/>
                <a:stretch>
                  <a:fillRect l="-3521" t="-3846" r="-1408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E0BD18-3DD8-01D1-A05E-381D9AB44756}"/>
              </a:ext>
            </a:extLst>
          </p:cNvPr>
          <p:cNvSpPr txBox="1"/>
          <p:nvPr/>
        </p:nvSpPr>
        <p:spPr>
          <a:xfrm>
            <a:off x="207402" y="4868103"/>
            <a:ext cx="84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Notes: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36CC39-933E-57B4-D412-1AD6C16BCB1B}"/>
                  </a:ext>
                </a:extLst>
              </p:cNvPr>
              <p:cNvSpPr/>
              <p:nvPr/>
            </p:nvSpPr>
            <p:spPr>
              <a:xfrm>
                <a:off x="1478446" y="2181605"/>
                <a:ext cx="77742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𝑞𝑞𝑞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𝑞𝑞𝑞𝑔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𝑞𝑞𝑞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⋅⋅⋅</m:t>
                      </m:r>
                      <m:r>
                        <a:rPr lang="en-US" sz="2400" i="1">
                          <a:latin typeface="Cambria Math" charset="0"/>
                        </a:rPr>
                        <m:t>⋅⋅⋅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36CC39-933E-57B4-D412-1AD6C16BC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446" y="2181605"/>
                <a:ext cx="7774230" cy="461665"/>
              </a:xfrm>
              <a:prstGeom prst="rect">
                <a:avLst/>
              </a:prstGeom>
              <a:blipFill>
                <a:blip r:embed="rId9"/>
                <a:stretch>
                  <a:fillRect t="-123684" b="-1842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7D9D3AF-F5C7-6D31-ED33-13206B169B8B}"/>
              </a:ext>
            </a:extLst>
          </p:cNvPr>
          <p:cNvSpPr txBox="1"/>
          <p:nvPr/>
        </p:nvSpPr>
        <p:spPr>
          <a:xfrm>
            <a:off x="519146" y="2212502"/>
            <a:ext cx="1539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Fock Space: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4D124-7EFF-AC3F-C4B6-CDFBB92067C3}"/>
              </a:ext>
            </a:extLst>
          </p:cNvPr>
          <p:cNvSpPr txBox="1"/>
          <p:nvPr/>
        </p:nvSpPr>
        <p:spPr>
          <a:xfrm>
            <a:off x="207402" y="3136926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Momentum Space: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42FF3-77FE-8E73-69C9-446312102588}"/>
              </a:ext>
            </a:extLst>
          </p:cNvPr>
          <p:cNvSpPr txBox="1"/>
          <p:nvPr/>
        </p:nvSpPr>
        <p:spPr>
          <a:xfrm>
            <a:off x="207402" y="5658553"/>
            <a:ext cx="823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LFWFs are frame-independent and only depend on the intrinsic momenta</a:t>
            </a:r>
          </a:p>
        </p:txBody>
      </p:sp>
    </p:spTree>
    <p:extLst>
      <p:ext uri="{BB962C8B-B14F-4D97-AF65-F5344CB8AC3E}">
        <p14:creationId xmlns:p14="http://schemas.microsoft.com/office/powerpoint/2010/main" val="1157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D3700F-F412-E844-8AB0-A085CFC9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136"/>
            <a:ext cx="9144000" cy="76071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Basis Light-Front Quantization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4C0B9-D4DD-FD4C-9825-3B7A6ACEB8F2}"/>
              </a:ext>
            </a:extLst>
          </p:cNvPr>
          <p:cNvSpPr txBox="1"/>
          <p:nvPr/>
        </p:nvSpPr>
        <p:spPr>
          <a:xfrm>
            <a:off x="131919" y="949932"/>
            <a:ext cx="8205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Hamiltonian eigenvalue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799618-DB3A-8C48-89CE-65AF63252137}"/>
                  </a:ext>
                </a:extLst>
              </p:cNvPr>
              <p:cNvSpPr txBox="1"/>
              <p:nvPr/>
            </p:nvSpPr>
            <p:spPr>
              <a:xfrm>
                <a:off x="655234" y="1793533"/>
                <a:ext cx="3506036" cy="5500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799618-DB3A-8C48-89CE-65AF63252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34" y="1793533"/>
                <a:ext cx="3506036" cy="5500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49F0F3-FB3E-0645-87F8-F0E3B7803116}"/>
                  </a:ext>
                </a:extLst>
              </p:cNvPr>
              <p:cNvSpPr txBox="1"/>
              <p:nvPr/>
            </p:nvSpPr>
            <p:spPr>
              <a:xfrm>
                <a:off x="4147248" y="1632384"/>
                <a:ext cx="3411127" cy="958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𝑷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: Light-Front Hamiltonian</a:t>
                </a:r>
              </a:p>
              <a:p>
                <a:pPr marL="285750" indent="-285750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</m:e>
                    </m:d>
                  </m:oMath>
                </a14:m>
                <a:r>
                  <a:rPr lang="en-US" dirty="0"/>
                  <a:t>: Eigenstates</a:t>
                </a:r>
              </a:p>
              <a:p>
                <a:pPr marL="285750" indent="-285750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Eigenvalues for eigenstates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49F0F3-FB3E-0645-87F8-F0E3B780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48" y="1632384"/>
                <a:ext cx="3411127" cy="958339"/>
              </a:xfrm>
              <a:prstGeom prst="rect">
                <a:avLst/>
              </a:prstGeom>
              <a:blipFill>
                <a:blip r:embed="rId3"/>
                <a:stretch>
                  <a:fillRect l="-1250" t="-17834" r="-1071" b="-38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72913C6-F0F8-5744-A6EA-02C2540D5020}"/>
              </a:ext>
            </a:extLst>
          </p:cNvPr>
          <p:cNvSpPr txBox="1"/>
          <p:nvPr/>
        </p:nvSpPr>
        <p:spPr>
          <a:xfrm>
            <a:off x="6658688" y="1034363"/>
            <a:ext cx="217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[Vary, </a:t>
            </a:r>
            <a:r>
              <a:rPr lang="en-US" sz="1400" dirty="0" err="1">
                <a:solidFill>
                  <a:schemeClr val="accent1"/>
                </a:solidFill>
              </a:rPr>
              <a:t>et.al</a:t>
            </a:r>
            <a:r>
              <a:rPr lang="en-US" sz="1400" dirty="0">
                <a:solidFill>
                  <a:schemeClr val="accent1"/>
                </a:solidFill>
              </a:rPr>
              <a:t>, </a:t>
            </a:r>
            <a:r>
              <a:rPr lang="en-US" sz="1400" dirty="0" err="1">
                <a:solidFill>
                  <a:schemeClr val="accent1"/>
                </a:solidFill>
              </a:rPr>
              <a:t>Phys.Rev.C</a:t>
            </a:r>
            <a:r>
              <a:rPr lang="en-US" sz="1400" dirty="0">
                <a:solidFill>
                  <a:schemeClr val="accent1"/>
                </a:solidFill>
              </a:rPr>
              <a:t> ’10] </a:t>
            </a:r>
            <a:endParaRPr lang="en-US" sz="1400" dirty="0">
              <a:solidFill>
                <a:schemeClr val="accent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4FFEC2-04FF-F77B-A067-AE010DA85603}"/>
                  </a:ext>
                </a:extLst>
              </p:cNvPr>
              <p:cNvSpPr/>
              <p:nvPr/>
            </p:nvSpPr>
            <p:spPr>
              <a:xfrm>
                <a:off x="2611554" y="3176511"/>
                <a:ext cx="561055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nucleon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𝑞𝑞𝑞𝑔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 ⋅⋅⋅</m:t>
                      </m:r>
                      <m:r>
                        <a:rPr lang="en-US" sz="2000" i="1">
                          <a:latin typeface="Cambria Math" charset="0"/>
                        </a:rPr>
                        <m:t>⋅⋅⋅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4FFEC2-04FF-F77B-A067-AE010DA85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54" y="3176511"/>
                <a:ext cx="5610559" cy="400110"/>
              </a:xfrm>
              <a:prstGeom prst="rect">
                <a:avLst/>
              </a:prstGeom>
              <a:blipFill>
                <a:blip r:embed="rId4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27F7828-0F1B-8FAE-FABF-5D0041F0289C}"/>
              </a:ext>
            </a:extLst>
          </p:cNvPr>
          <p:cNvSpPr txBox="1"/>
          <p:nvPr/>
        </p:nvSpPr>
        <p:spPr>
          <a:xfrm>
            <a:off x="382772" y="3197239"/>
            <a:ext cx="2759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Fock sector expansion: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0440FF-CB78-533B-BA06-C5E1975FA440}"/>
                  </a:ext>
                </a:extLst>
              </p:cNvPr>
              <p:cNvSpPr txBox="1"/>
              <p:nvPr/>
            </p:nvSpPr>
            <p:spPr>
              <a:xfrm>
                <a:off x="382772" y="3691936"/>
                <a:ext cx="22300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Single particle basis</a:t>
                </a:r>
              </a:p>
              <a:p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𝑞𝑞𝑞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:</a:t>
                </a:r>
                <a:endParaRPr lang="en-CN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0440FF-CB78-533B-BA06-C5E1975FA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2" y="3691936"/>
                <a:ext cx="2230098" cy="707886"/>
              </a:xfrm>
              <a:prstGeom prst="rect">
                <a:avLst/>
              </a:prstGeom>
              <a:blipFill>
                <a:blip r:embed="rId5"/>
                <a:stretch>
                  <a:fillRect l="-3409" t="-3509" r="-9659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1252A1-8227-476D-AC25-BD6BC11AD582}"/>
                  </a:ext>
                </a:extLst>
              </p:cNvPr>
              <p:cNvSpPr txBox="1"/>
              <p:nvPr/>
            </p:nvSpPr>
            <p:spPr>
              <a:xfrm>
                <a:off x="2647815" y="3738102"/>
                <a:ext cx="3173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1252A1-8227-476D-AC25-BD6BC11AD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5" y="3738102"/>
                <a:ext cx="3173433" cy="307777"/>
              </a:xfrm>
              <a:prstGeom prst="rect">
                <a:avLst/>
              </a:prstGeom>
              <a:blipFill>
                <a:blip r:embed="rId6"/>
                <a:stretch>
                  <a:fillRect r="-24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9A5D7E7-BA43-5B8B-BF72-8FAF697C7D28}"/>
              </a:ext>
            </a:extLst>
          </p:cNvPr>
          <p:cNvSpPr txBox="1"/>
          <p:nvPr/>
        </p:nvSpPr>
        <p:spPr>
          <a:xfrm>
            <a:off x="2864410" y="4072930"/>
            <a:ext cx="241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 dirty="0"/>
              <a:t>2-dimension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D1349A-ABF3-B546-1C2C-BCC4BF8174D8}"/>
                  </a:ext>
                </a:extLst>
              </p:cNvPr>
              <p:cNvSpPr txBox="1"/>
              <p:nvPr/>
            </p:nvSpPr>
            <p:spPr>
              <a:xfrm>
                <a:off x="5732148" y="3748043"/>
                <a:ext cx="16040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D1349A-ABF3-B546-1C2C-BCC4BF81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48" y="3748043"/>
                <a:ext cx="1604093" cy="307777"/>
              </a:xfrm>
              <a:prstGeom prst="rect">
                <a:avLst/>
              </a:prstGeom>
              <a:blipFill>
                <a:blip r:embed="rId7"/>
                <a:stretch>
                  <a:fillRect l="-3802" r="-5703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D56979-5490-58E6-058D-734187F4C3EA}"/>
                  </a:ext>
                </a:extLst>
              </p:cNvPr>
              <p:cNvSpPr txBox="1"/>
              <p:nvPr/>
            </p:nvSpPr>
            <p:spPr>
              <a:xfrm>
                <a:off x="7278517" y="3748043"/>
                <a:ext cx="16579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D56979-5490-58E6-058D-734187F4C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517" y="3748043"/>
                <a:ext cx="1657954" cy="307777"/>
              </a:xfrm>
              <a:prstGeom prst="rect">
                <a:avLst/>
              </a:prstGeom>
              <a:blipFill>
                <a:blip r:embed="rId8"/>
                <a:stretch>
                  <a:fillRect l="-4044" r="-4779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5B41619-2A29-0E4D-347D-1510E615A348}"/>
              </a:ext>
            </a:extLst>
          </p:cNvPr>
          <p:cNvSpPr txBox="1"/>
          <p:nvPr/>
        </p:nvSpPr>
        <p:spPr>
          <a:xfrm>
            <a:off x="5128309" y="4111816"/>
            <a:ext cx="220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</a:t>
            </a:r>
            <a:r>
              <a:rPr lang="en-CN" sz="1600" dirty="0"/>
              <a:t>iscretized longitudinal momentum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951D38-7137-E571-B954-FBCEF9A0061C}"/>
              </a:ext>
            </a:extLst>
          </p:cNvPr>
          <p:cNvSpPr txBox="1"/>
          <p:nvPr/>
        </p:nvSpPr>
        <p:spPr>
          <a:xfrm>
            <a:off x="7406890" y="4104323"/>
            <a:ext cx="1630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r>
              <a:rPr lang="en-CN" sz="1600" dirty="0"/>
              <a:t>elicity and 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3E2227-8F7C-20E6-91DD-521127DEC0F5}"/>
                  </a:ext>
                </a:extLst>
              </p:cNvPr>
              <p:cNvSpPr txBox="1"/>
              <p:nvPr/>
            </p:nvSpPr>
            <p:spPr>
              <a:xfrm>
                <a:off x="2966883" y="4757810"/>
                <a:ext cx="2161426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3E2227-8F7C-20E6-91DD-521127DE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83" y="4757810"/>
                <a:ext cx="2161426" cy="522835"/>
              </a:xfrm>
              <a:prstGeom prst="rect">
                <a:avLst/>
              </a:prstGeom>
              <a:blipFill>
                <a:blip r:embed="rId9"/>
                <a:stretch>
                  <a:fillRect l="-29944" t="-144186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366E43-6FB5-B748-240A-F624EC2E32F9}"/>
                  </a:ext>
                </a:extLst>
              </p:cNvPr>
              <p:cNvSpPr txBox="1"/>
              <p:nvPr/>
            </p:nvSpPr>
            <p:spPr>
              <a:xfrm>
                <a:off x="5897471" y="4723642"/>
                <a:ext cx="1136850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366E43-6FB5-B748-240A-F624EC2E3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471" y="4723642"/>
                <a:ext cx="1136850" cy="522835"/>
              </a:xfrm>
              <a:prstGeom prst="rect">
                <a:avLst/>
              </a:prstGeom>
              <a:blipFill>
                <a:blip r:embed="rId10"/>
                <a:stretch>
                  <a:fillRect l="-56684" t="-145349" r="-38503" b="-20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4">
            <a:extLst>
              <a:ext uri="{FF2B5EF4-FFF2-40B4-BE49-F238E27FC236}">
                <a16:creationId xmlns:a16="http://schemas.microsoft.com/office/drawing/2014/main" id="{9A9324F6-886A-3854-F236-1D4D4CE1E8D5}"/>
              </a:ext>
            </a:extLst>
          </p:cNvPr>
          <p:cNvSpPr txBox="1"/>
          <p:nvPr/>
        </p:nvSpPr>
        <p:spPr>
          <a:xfrm>
            <a:off x="131919" y="2767768"/>
            <a:ext cx="8205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Basis setup: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0903A43A-2CDE-F37B-9888-F07AAC08129E}"/>
              </a:ext>
            </a:extLst>
          </p:cNvPr>
          <p:cNvSpPr txBox="1"/>
          <p:nvPr/>
        </p:nvSpPr>
        <p:spPr>
          <a:xfrm>
            <a:off x="383804" y="4754517"/>
            <a:ext cx="205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Basis truncation: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7D49E787-2A6C-7CC1-CE6F-4BCF8219B579}"/>
              </a:ext>
            </a:extLst>
          </p:cNvPr>
          <p:cNvSpPr txBox="1"/>
          <p:nvPr/>
        </p:nvSpPr>
        <p:spPr>
          <a:xfrm>
            <a:off x="171890" y="5261019"/>
            <a:ext cx="8865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Advantages:</a:t>
            </a:r>
          </a:p>
          <a:p>
            <a:r>
              <a:rPr lang="en-US" sz="2000" dirty="0"/>
              <a:t>       1. Rotational symmetry in transverse plane</a:t>
            </a:r>
          </a:p>
          <a:p>
            <a:r>
              <a:rPr lang="en-US" sz="2000" dirty="0"/>
              <a:t>       2. Exact factorization between center-of-mass motion and intrinsic motion</a:t>
            </a:r>
          </a:p>
          <a:p>
            <a:r>
              <a:rPr lang="en-US" sz="2000" dirty="0"/>
              <a:t>       3. H</a:t>
            </a:r>
            <a:r>
              <a:rPr lang="en-CN" sz="2000" dirty="0"/>
              <a:t>armonic oscillator</a:t>
            </a:r>
            <a:r>
              <a:rPr lang="en-US" sz="2000" dirty="0"/>
              <a:t> basis supplies correct infrared behavior for hadrons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1CB2ADAB-FB27-DE81-D87C-520AC1F628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738" y="1411597"/>
            <a:ext cx="1457598" cy="1689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B0860D98-ED19-9F47-6FC5-2F5F356D2524}"/>
                  </a:ext>
                </a:extLst>
              </p:cNvPr>
              <p:cNvSpPr txBox="1"/>
              <p:nvPr/>
            </p:nvSpPr>
            <p:spPr>
              <a:xfrm>
                <a:off x="7550166" y="4717563"/>
                <a:ext cx="1343893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1400" dirty="0"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B0860D98-ED19-9F47-6FC5-2F5F356D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166" y="4717563"/>
                <a:ext cx="1343893" cy="522835"/>
              </a:xfrm>
              <a:prstGeom prst="rect">
                <a:avLst/>
              </a:prstGeom>
              <a:blipFill>
                <a:blip r:embed="rId12"/>
                <a:stretch>
                  <a:fillRect l="-23364" t="-145238" r="-4673" b="-20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989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4A97-34F4-F417-5302-40E53E8B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9944"/>
            <a:ext cx="7886700" cy="932047"/>
          </a:xfrm>
        </p:spPr>
        <p:txBody>
          <a:bodyPr/>
          <a:lstStyle/>
          <a:p>
            <a:pPr algn="ctr"/>
            <a:r>
              <a:rPr lang="en-US" dirty="0"/>
              <a:t>BLFQ Algorithm Flowchart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258E8-6875-E34C-3580-C9510254D63E}"/>
              </a:ext>
            </a:extLst>
          </p:cNvPr>
          <p:cNvSpPr txBox="1"/>
          <p:nvPr/>
        </p:nvSpPr>
        <p:spPr>
          <a:xfrm>
            <a:off x="2868312" y="2516304"/>
            <a:ext cx="3568028" cy="4001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N" sz="2000"/>
              <a:t>Hamiltonian </a:t>
            </a:r>
            <a:r>
              <a:rPr lang="en-US" sz="2000" dirty="0"/>
              <a:t>Matrix </a:t>
            </a:r>
            <a:r>
              <a:rPr lang="en-CN" sz="2000"/>
              <a:t>Generation</a:t>
            </a:r>
            <a:endParaRPr lang="en-C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A0688-98EC-9198-CE6C-D563819FD18B}"/>
              </a:ext>
            </a:extLst>
          </p:cNvPr>
          <p:cNvSpPr txBox="1"/>
          <p:nvPr/>
        </p:nvSpPr>
        <p:spPr>
          <a:xfrm>
            <a:off x="2837404" y="3536711"/>
            <a:ext cx="3623428" cy="4001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N" sz="2000" dirty="0"/>
              <a:t>Diagonalize Hamiltonian Matrix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579B03-F6B8-855B-3597-6ABFB5DFE64C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49118" y="2916414"/>
            <a:ext cx="3208" cy="62029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0B449C5-F952-0C75-E758-FF17C954AAFC}"/>
              </a:ext>
            </a:extLst>
          </p:cNvPr>
          <p:cNvSpPr txBox="1"/>
          <p:nvPr/>
        </p:nvSpPr>
        <p:spPr>
          <a:xfrm>
            <a:off x="3201061" y="4487635"/>
            <a:ext cx="2896114" cy="36933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N" dirty="0"/>
              <a:t>Light-Front Wave Functions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292426-D1DE-3194-89BA-2FFCF569A275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>
            <a:off x="4649118" y="3936821"/>
            <a:ext cx="0" cy="55081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DE56AE-70BD-801F-D8C3-A3514E51061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4649118" y="4856967"/>
            <a:ext cx="0" cy="53211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930918D-5851-CD55-7B81-B5FBCFD7EB11}"/>
              </a:ext>
            </a:extLst>
          </p:cNvPr>
          <p:cNvSpPr txBox="1"/>
          <p:nvPr/>
        </p:nvSpPr>
        <p:spPr>
          <a:xfrm>
            <a:off x="2246160" y="5389084"/>
            <a:ext cx="4805916" cy="646331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pPr algn="ctr"/>
            <a:r>
              <a:rPr lang="en-US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 Form Factors, PDFs, GPDs, TMDs</a:t>
            </a:r>
            <a:endParaRPr lang="en-C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B9E7A5-82DC-0355-9216-B42DB7BC4941}"/>
              </a:ext>
            </a:extLst>
          </p:cNvPr>
          <p:cNvSpPr txBox="1"/>
          <p:nvPr/>
        </p:nvSpPr>
        <p:spPr>
          <a:xfrm>
            <a:off x="3717837" y="1547040"/>
            <a:ext cx="1862561" cy="36933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CN"/>
              <a:t>Enumerate</a:t>
            </a:r>
            <a:r>
              <a:rPr lang="en-US" dirty="0"/>
              <a:t> Basis</a:t>
            </a:r>
            <a:endParaRPr lang="en-C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D6538A-94C6-C841-F34F-C19BA5FB7E0E}"/>
              </a:ext>
            </a:extLst>
          </p:cNvPr>
          <p:cNvCxnSpPr>
            <a:stCxn id="26" idx="2"/>
            <a:endCxn id="4" idx="0"/>
          </p:cNvCxnSpPr>
          <p:nvPr/>
        </p:nvCxnSpPr>
        <p:spPr>
          <a:xfrm>
            <a:off x="4649118" y="1916372"/>
            <a:ext cx="3208" cy="59993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197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918B204-2F53-21AA-69C1-7D7BF9921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763" r="5460" b="87247"/>
          <a:stretch/>
        </p:blipFill>
        <p:spPr>
          <a:xfrm>
            <a:off x="4711204" y="2084563"/>
            <a:ext cx="4120308" cy="461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9934E-1F40-AF86-2FC7-091FA628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23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Light-front </a:t>
            </a:r>
            <a:r>
              <a:rPr lang="en-CN" sz="4000" b="1" dirty="0"/>
              <a:t>Hamiltonian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1D679-BDC6-6E21-D594-FFADEAE9B945}"/>
              </a:ext>
            </a:extLst>
          </p:cNvPr>
          <p:cNvSpPr txBox="1"/>
          <p:nvPr/>
        </p:nvSpPr>
        <p:spPr>
          <a:xfrm>
            <a:off x="4565" y="826569"/>
            <a:ext cx="872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/>
              <a:t>QCD light-front Hamiltonian </a:t>
            </a:r>
            <a:r>
              <a:rPr lang="en-US" sz="2400" dirty="0"/>
              <a:t>can be derived from QCD </a:t>
            </a:r>
            <a:r>
              <a:rPr lang="en-US" sz="2400" dirty="0" err="1"/>
              <a:t>Lagrangian</a:t>
            </a:r>
            <a:r>
              <a:rPr lang="en-CN" sz="2400" dirty="0"/>
              <a:t>: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2625AAA-3AD3-DA3E-681C-E0998014C127}"/>
              </a:ext>
            </a:extLst>
          </p:cNvPr>
          <p:cNvSpPr/>
          <p:nvPr/>
        </p:nvSpPr>
        <p:spPr>
          <a:xfrm>
            <a:off x="3300249" y="1718697"/>
            <a:ext cx="699548" cy="199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94EBD9-14E0-A711-2F8F-44887166D912}"/>
                  </a:ext>
                </a:extLst>
              </p:cNvPr>
              <p:cNvSpPr txBox="1"/>
              <p:nvPr/>
            </p:nvSpPr>
            <p:spPr>
              <a:xfrm>
                <a:off x="4129826" y="1668688"/>
                <a:ext cx="1627946" cy="301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𝑄𝐶𝐷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94EBD9-14E0-A711-2F8F-44887166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6" y="1668688"/>
                <a:ext cx="1627946" cy="301814"/>
              </a:xfrm>
              <a:prstGeom prst="rect">
                <a:avLst/>
              </a:prstGeom>
              <a:blipFill>
                <a:blip r:embed="rId5"/>
                <a:stretch>
                  <a:fillRect l="-2308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2BC887A-8D96-5519-5617-75DE05798D71}"/>
              </a:ext>
            </a:extLst>
          </p:cNvPr>
          <p:cNvGrpSpPr/>
          <p:nvPr/>
        </p:nvGrpSpPr>
        <p:grpSpPr>
          <a:xfrm>
            <a:off x="0" y="1532593"/>
            <a:ext cx="3433781" cy="461024"/>
            <a:chOff x="0" y="1532593"/>
            <a:chExt cx="3433781" cy="461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58">
                  <a:extLst>
                    <a:ext uri="{FF2B5EF4-FFF2-40B4-BE49-F238E27FC236}">
                      <a16:creationId xmlns:a16="http://schemas.microsoft.com/office/drawing/2014/main" id="{EA152424-D532-5EE4-BA68-EAECCC1E913F}"/>
                    </a:ext>
                  </a:extLst>
                </p:cNvPr>
                <p:cNvSpPr txBox="1"/>
                <p:nvPr/>
              </p:nvSpPr>
              <p:spPr>
                <a:xfrm>
                  <a:off x="0" y="1532593"/>
                  <a:ext cx="3433781" cy="4610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𝑄𝐶𝐷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𝑖𝐷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𝜇𝜈</m:t>
                            </m:r>
                          </m:sup>
                        </m:sSubSup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3" name="TextBox 58">
                  <a:extLst>
                    <a:ext uri="{FF2B5EF4-FFF2-40B4-BE49-F238E27FC236}">
                      <a16:creationId xmlns:a16="http://schemas.microsoft.com/office/drawing/2014/main" id="{EA152424-D532-5EE4-BA68-EAECCC1E9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532593"/>
                  <a:ext cx="3433781" cy="461024"/>
                </a:xfrm>
                <a:prstGeom prst="rect">
                  <a:avLst/>
                </a:prstGeom>
                <a:blipFill>
                  <a:blip r:embed="rId6"/>
                  <a:stretch>
                    <a:fillRect t="-2703" b="-1351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F4A5C4A-E0B1-DFFE-B15D-5FDD289E9D5D}"/>
                </a:ext>
              </a:extLst>
            </p:cNvPr>
            <p:cNvSpPr txBox="1"/>
            <p:nvPr/>
          </p:nvSpPr>
          <p:spPr>
            <a:xfrm>
              <a:off x="1243647" y="160117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/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F0941D-886F-14BA-16DD-D02871564578}"/>
                  </a:ext>
                </a:extLst>
              </p:cNvPr>
              <p:cNvSpPr txBox="1"/>
              <p:nvPr/>
            </p:nvSpPr>
            <p:spPr>
              <a:xfrm>
                <a:off x="4129826" y="2150665"/>
                <a:ext cx="581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F0941D-886F-14BA-16DD-D02871564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6" y="2150665"/>
                <a:ext cx="581378" cy="276999"/>
              </a:xfrm>
              <a:prstGeom prst="rect">
                <a:avLst/>
              </a:prstGeom>
              <a:blipFill>
                <a:blip r:embed="rId7"/>
                <a:stretch>
                  <a:fillRect l="-6250" r="-2083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1BB4957-E6BA-84F0-CDF8-2AAD8C22E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1" t="11964" r="9003" b="1224"/>
          <a:stretch/>
        </p:blipFill>
        <p:spPr>
          <a:xfrm>
            <a:off x="4711204" y="2575816"/>
            <a:ext cx="4120308" cy="3338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EF4C95-E150-134A-66B9-B5410BCAD0C0}"/>
                  </a:ext>
                </a:extLst>
              </p:cNvPr>
              <p:cNvSpPr txBox="1"/>
              <p:nvPr/>
            </p:nvSpPr>
            <p:spPr>
              <a:xfrm>
                <a:off x="4176530" y="2703477"/>
                <a:ext cx="525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EF4C95-E150-134A-66B9-B5410BCAD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530" y="2703477"/>
                <a:ext cx="525528" cy="276999"/>
              </a:xfrm>
              <a:prstGeom prst="rect">
                <a:avLst/>
              </a:prstGeom>
              <a:blipFill>
                <a:blip r:embed="rId8"/>
                <a:stretch>
                  <a:fillRect l="-9302" r="-232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512AA4-E8F2-99B0-625C-302C1FD43F1D}"/>
                  </a:ext>
                </a:extLst>
              </p:cNvPr>
              <p:cNvSpPr txBox="1"/>
              <p:nvPr/>
            </p:nvSpPr>
            <p:spPr>
              <a:xfrm>
                <a:off x="4702058" y="6041088"/>
                <a:ext cx="2174441" cy="604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N" sz="1600" dirty="0"/>
                  <a:t>: quark field operator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CN" sz="1600" dirty="0"/>
                  <a:t>: gluon field operator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512AA4-E8F2-99B0-625C-302C1FD4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058" y="6041088"/>
                <a:ext cx="2174441" cy="604589"/>
              </a:xfrm>
              <a:prstGeom prst="rect">
                <a:avLst/>
              </a:prstGeom>
              <a:blipFill>
                <a:blip r:embed="rId12"/>
                <a:stretch>
                  <a:fillRect t="-2041" r="-581" b="-8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>
            <a:extLst>
              <a:ext uri="{FF2B5EF4-FFF2-40B4-BE49-F238E27FC236}">
                <a16:creationId xmlns:a16="http://schemas.microsoft.com/office/drawing/2014/main" id="{575CEB04-709D-FCEB-7183-73DA1E8EEF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087" y="3956239"/>
            <a:ext cx="1875722" cy="97843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42FF2B5C-A1C5-F8A7-F1CE-516826550F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096" y="2506114"/>
            <a:ext cx="1855237" cy="978430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EA8341F5-DA56-E56B-9D05-D33293B7EC48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alphaModFix/>
          </a:blip>
          <a:stretch>
            <a:fillRect/>
          </a:stretch>
        </p:blipFill>
        <p:spPr>
          <a:xfrm>
            <a:off x="2457741" y="3960772"/>
            <a:ext cx="1512303" cy="969364"/>
          </a:xfrm>
          <a:prstGeom prst="rect">
            <a:avLst/>
          </a:prstGeom>
          <a:ln w="38100">
            <a:noFill/>
          </a:ln>
          <a:effectLst>
            <a:softEdge rad="0"/>
          </a:effectLst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A46B864C-CD9A-47DB-E241-91650D50F2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4848" y="2493766"/>
            <a:ext cx="1217934" cy="990778"/>
          </a:xfrm>
          <a:prstGeom prst="rect">
            <a:avLst/>
          </a:prstGeom>
          <a:noFill/>
          <a:ln w="34925">
            <a:noFill/>
          </a:ln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6F3B713-E3ED-8A9E-2C1B-AE4EFE732E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55" y="5500820"/>
            <a:ext cx="1097523" cy="866466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F7E6F68D-2877-7626-234E-D2647CE2A2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5396" y="5541215"/>
            <a:ext cx="1512304" cy="751928"/>
          </a:xfrm>
          <a:prstGeom prst="rect">
            <a:avLst/>
          </a:prstGeom>
        </p:spPr>
      </p:pic>
      <p:pic>
        <p:nvPicPr>
          <p:cNvPr id="21" name="图片 32">
            <a:extLst>
              <a:ext uri="{FF2B5EF4-FFF2-40B4-BE49-F238E27FC236}">
                <a16:creationId xmlns:a16="http://schemas.microsoft.com/office/drawing/2014/main" id="{60216CF7-70A8-E7E9-062F-92FB176DC7A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3007118" y="5478322"/>
            <a:ext cx="1512304" cy="877715"/>
          </a:xfrm>
          <a:custGeom>
            <a:avLst/>
            <a:gdLst>
              <a:gd name="connsiteX0" fmla="*/ 994167 w 4149995"/>
              <a:gd name="connsiteY0" fmla="*/ 1831823 h 2408581"/>
              <a:gd name="connsiteX1" fmla="*/ 994167 w 4149995"/>
              <a:gd name="connsiteY1" fmla="*/ 2311944 h 2408581"/>
              <a:gd name="connsiteX2" fmla="*/ 1530749 w 4149995"/>
              <a:gd name="connsiteY2" fmla="*/ 2311944 h 2408581"/>
              <a:gd name="connsiteX3" fmla="*/ 1530749 w 4149995"/>
              <a:gd name="connsiteY3" fmla="*/ 1831823 h 2408581"/>
              <a:gd name="connsiteX4" fmla="*/ 2959799 w 4149995"/>
              <a:gd name="connsiteY4" fmla="*/ 979529 h 2408581"/>
              <a:gd name="connsiteX5" fmla="*/ 2959799 w 4149995"/>
              <a:gd name="connsiteY5" fmla="*/ 1459650 h 2408581"/>
              <a:gd name="connsiteX6" fmla="*/ 3496381 w 4149995"/>
              <a:gd name="connsiteY6" fmla="*/ 1459650 h 2408581"/>
              <a:gd name="connsiteX7" fmla="*/ 3496381 w 4149995"/>
              <a:gd name="connsiteY7" fmla="*/ 979529 h 2408581"/>
              <a:gd name="connsiteX8" fmla="*/ 583769 w 4149995"/>
              <a:gd name="connsiteY8" fmla="*/ 889380 h 2408581"/>
              <a:gd name="connsiteX9" fmla="*/ 583769 w 4149995"/>
              <a:gd name="connsiteY9" fmla="*/ 1369501 h 2408581"/>
              <a:gd name="connsiteX10" fmla="*/ 1120351 w 4149995"/>
              <a:gd name="connsiteY10" fmla="*/ 1369501 h 2408581"/>
              <a:gd name="connsiteX11" fmla="*/ 1120351 w 4149995"/>
              <a:gd name="connsiteY11" fmla="*/ 889380 h 2408581"/>
              <a:gd name="connsiteX12" fmla="*/ 2423217 w 4149995"/>
              <a:gd name="connsiteY12" fmla="*/ 29425 h 2408581"/>
              <a:gd name="connsiteX13" fmla="*/ 2423217 w 4149995"/>
              <a:gd name="connsiteY13" fmla="*/ 509546 h 2408581"/>
              <a:gd name="connsiteX14" fmla="*/ 2959799 w 4149995"/>
              <a:gd name="connsiteY14" fmla="*/ 509546 h 2408581"/>
              <a:gd name="connsiteX15" fmla="*/ 2959799 w 4149995"/>
              <a:gd name="connsiteY15" fmla="*/ 29425 h 2408581"/>
              <a:gd name="connsiteX16" fmla="*/ 0 w 4149995"/>
              <a:gd name="connsiteY16" fmla="*/ 0 h 2408581"/>
              <a:gd name="connsiteX17" fmla="*/ 4149995 w 4149995"/>
              <a:gd name="connsiteY17" fmla="*/ 0 h 2408581"/>
              <a:gd name="connsiteX18" fmla="*/ 4149995 w 4149995"/>
              <a:gd name="connsiteY18" fmla="*/ 2408581 h 2408581"/>
              <a:gd name="connsiteX19" fmla="*/ 0 w 4149995"/>
              <a:gd name="connsiteY19" fmla="*/ 2408581 h 240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49995" h="2408581">
                <a:moveTo>
                  <a:pt x="994167" y="1831823"/>
                </a:moveTo>
                <a:lnTo>
                  <a:pt x="994167" y="2311944"/>
                </a:lnTo>
                <a:lnTo>
                  <a:pt x="1530749" y="2311944"/>
                </a:lnTo>
                <a:lnTo>
                  <a:pt x="1530749" y="1831823"/>
                </a:lnTo>
                <a:close/>
                <a:moveTo>
                  <a:pt x="2959799" y="979529"/>
                </a:moveTo>
                <a:lnTo>
                  <a:pt x="2959799" y="1459650"/>
                </a:lnTo>
                <a:lnTo>
                  <a:pt x="3496381" y="1459650"/>
                </a:lnTo>
                <a:lnTo>
                  <a:pt x="3496381" y="979529"/>
                </a:lnTo>
                <a:close/>
                <a:moveTo>
                  <a:pt x="583769" y="889380"/>
                </a:moveTo>
                <a:lnTo>
                  <a:pt x="583769" y="1369501"/>
                </a:lnTo>
                <a:lnTo>
                  <a:pt x="1120351" y="1369501"/>
                </a:lnTo>
                <a:lnTo>
                  <a:pt x="1120351" y="889380"/>
                </a:lnTo>
                <a:close/>
                <a:moveTo>
                  <a:pt x="2423217" y="29425"/>
                </a:moveTo>
                <a:lnTo>
                  <a:pt x="2423217" y="509546"/>
                </a:lnTo>
                <a:lnTo>
                  <a:pt x="2959799" y="509546"/>
                </a:lnTo>
                <a:lnTo>
                  <a:pt x="2959799" y="29425"/>
                </a:lnTo>
                <a:close/>
                <a:moveTo>
                  <a:pt x="0" y="0"/>
                </a:moveTo>
                <a:lnTo>
                  <a:pt x="4149995" y="0"/>
                </a:lnTo>
                <a:lnTo>
                  <a:pt x="4149995" y="2408581"/>
                </a:lnTo>
                <a:lnTo>
                  <a:pt x="0" y="2408581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1648FF-EBC1-1E28-E971-092B0E25B057}"/>
                  </a:ext>
                </a:extLst>
              </p:cNvPr>
              <p:cNvSpPr txBox="1"/>
              <p:nvPr/>
            </p:nvSpPr>
            <p:spPr>
              <a:xfrm>
                <a:off x="7713407" y="1614637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1648FF-EBC1-1E28-E971-092B0E25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407" y="1614637"/>
                <a:ext cx="11651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204387B-9268-82A9-ABA8-2A5C7C15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1812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79F4-FCB7-A40E-791A-28AEA536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0333"/>
          </a:xfrm>
        </p:spPr>
        <p:txBody>
          <a:bodyPr>
            <a:normAutofit/>
          </a:bodyPr>
          <a:lstStyle/>
          <a:p>
            <a:pPr algn="ctr"/>
            <a:r>
              <a:rPr lang="en-CN" sz="4400" b="1" dirty="0"/>
              <a:t>Dimension of Basis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3E2CF31-278B-C50E-4667-33E67D3FEDE6}"/>
                  </a:ext>
                </a:extLst>
              </p:cNvPr>
              <p:cNvSpPr/>
              <p:nvPr/>
            </p:nvSpPr>
            <p:spPr>
              <a:xfrm>
                <a:off x="1157646" y="1507166"/>
                <a:ext cx="6828705" cy="1240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𝑏𝑎𝑟𝑦𝑜𝑛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𝑞𝑞𝑞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𝑞𝑞𝑞𝑔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𝑞𝑞𝑞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𝑚𝑒𝑠𝑜𝑛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𝑑𝑒𝑢𝑡𝑒𝑟𝑖𝑢𝑚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3E2CF31-278B-C50E-4667-33E67D3FE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46" y="1507166"/>
                <a:ext cx="6828705" cy="1240724"/>
              </a:xfrm>
              <a:prstGeom prst="rect">
                <a:avLst/>
              </a:prstGeom>
              <a:blipFill>
                <a:blip r:embed="rId2"/>
                <a:stretch>
                  <a:fillRect t="-48485" b="-131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A878AF-BD1D-9FC8-DB40-02D0B10BCF2D}"/>
                  </a:ext>
                </a:extLst>
              </p:cNvPr>
              <p:cNvSpPr txBox="1"/>
              <p:nvPr/>
            </p:nvSpPr>
            <p:spPr>
              <a:xfrm>
                <a:off x="114883" y="2782669"/>
                <a:ext cx="89142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/>
                  <a:t>For the entire truncation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CN" dirty="0"/>
                  <a:t>=16), the dimension of the Basis states with different Fock sector expansion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A878AF-BD1D-9FC8-DB40-02D0B10BC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3" y="2782669"/>
                <a:ext cx="8914233" cy="646331"/>
              </a:xfrm>
              <a:prstGeom prst="rect">
                <a:avLst/>
              </a:prstGeom>
              <a:blipFill>
                <a:blip r:embed="rId3"/>
                <a:stretch>
                  <a:fillRect l="-712" t="-3774" b="-113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A19D93-20A6-ABC9-B97E-9E76D1447EA4}"/>
              </a:ext>
            </a:extLst>
          </p:cNvPr>
          <p:cNvSpPr txBox="1"/>
          <p:nvPr/>
        </p:nvSpPr>
        <p:spPr>
          <a:xfrm>
            <a:off x="114883" y="950333"/>
            <a:ext cx="3444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E</a:t>
            </a:r>
            <a:r>
              <a:rPr lang="en-CN" sz="2400" dirty="0"/>
              <a:t>xpansion in BLFQ basis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80B251-573E-E674-27FE-07CB1D69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324" y="3402716"/>
            <a:ext cx="5284076" cy="34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11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79F4-FCB7-A40E-791A-28AEA536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32364"/>
          </a:xfrm>
        </p:spPr>
        <p:txBody>
          <a:bodyPr>
            <a:normAutofit/>
          </a:bodyPr>
          <a:lstStyle/>
          <a:p>
            <a:pPr algn="ctr"/>
            <a:r>
              <a:rPr lang="en-CN" sz="4400" b="1" dirty="0"/>
              <a:t>Dimension of Basis States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19D93-20A6-ABC9-B97E-9E76D1447EA4}"/>
              </a:ext>
            </a:extLst>
          </p:cNvPr>
          <p:cNvSpPr txBox="1"/>
          <p:nvPr/>
        </p:nvSpPr>
        <p:spPr>
          <a:xfrm>
            <a:off x="114882" y="980442"/>
            <a:ext cx="3444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E</a:t>
            </a:r>
            <a:r>
              <a:rPr lang="en-CN" sz="2400" dirty="0"/>
              <a:t>xpansion in BLFQ basis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3B81CE-4CD9-ACCA-9B98-C2E86C17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06" y="1568623"/>
            <a:ext cx="6534414" cy="41824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182037-00CE-7F66-B8EB-84B462A81923}"/>
              </a:ext>
            </a:extLst>
          </p:cNvPr>
          <p:cNvSpPr txBox="1"/>
          <p:nvPr/>
        </p:nvSpPr>
        <p:spPr>
          <a:xfrm>
            <a:off x="652886" y="5877558"/>
            <a:ext cx="7623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C00000"/>
                </a:solidFill>
              </a:rPr>
              <a:t>Challenges</a:t>
            </a:r>
            <a:r>
              <a:rPr lang="en-CN" sz="3200" dirty="0"/>
              <a:t>: </a:t>
            </a:r>
            <a:r>
              <a:rPr lang="en-CN" sz="2800" dirty="0"/>
              <a:t>The basis size increases exponentially</a:t>
            </a:r>
            <a:endParaRPr lang="en-CN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9E720A-6F56-FB93-BE7C-D2CBF33C070C}"/>
                  </a:ext>
                </a:extLst>
              </p:cNvPr>
              <p:cNvSpPr txBox="1"/>
              <p:nvPr/>
            </p:nvSpPr>
            <p:spPr>
              <a:xfrm>
                <a:off x="2422635" y="3083035"/>
                <a:ext cx="13488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9E720A-6F56-FB93-BE7C-D2CBF33C0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635" y="3083035"/>
                <a:ext cx="1348831" cy="276999"/>
              </a:xfrm>
              <a:prstGeom prst="rect">
                <a:avLst/>
              </a:prstGeom>
              <a:blipFill>
                <a:blip r:embed="rId3"/>
                <a:stretch>
                  <a:fillRect l="-2778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8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996937-C7FD-EC48-BE24-9AF425950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082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b="1" dirty="0"/>
                  <a:t>Example: Proton Structure up to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𝒒𝒒𝒒𝒒</m:t>
                    </m:r>
                    <m:acc>
                      <m:accPr>
                        <m:chr m:val="̅"/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4000" b="1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996937-C7FD-EC48-BE24-9AF425950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0823"/>
              </a:xfrm>
              <a:blipFill>
                <a:blip r:embed="rId2"/>
                <a:stretch>
                  <a:fillRect l="-1667" r="-833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5068691-F79A-7A4E-A6C0-8F6E9F644F51}"/>
                  </a:ext>
                </a:extLst>
              </p:cNvPr>
              <p:cNvSpPr/>
              <p:nvPr/>
            </p:nvSpPr>
            <p:spPr>
              <a:xfrm>
                <a:off x="-168971" y="1153356"/>
                <a:ext cx="9144000" cy="446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𝑏𝑎𝑟𝑦𝑜𝑛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𝑞𝑞𝑞𝑔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5068691-F79A-7A4E-A6C0-8F6E9F644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971" y="1153356"/>
                <a:ext cx="9144000" cy="446404"/>
              </a:xfrm>
              <a:prstGeom prst="rect">
                <a:avLst/>
              </a:prstGeom>
              <a:blipFill>
                <a:blip r:embed="rId3"/>
                <a:stretch>
                  <a:fillRect t="-150000" b="-22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57B67D3-22B8-DD4D-A15B-76A6BB3348CB}"/>
                  </a:ext>
                </a:extLst>
              </p:cNvPr>
              <p:cNvSpPr/>
              <p:nvPr/>
            </p:nvSpPr>
            <p:spPr>
              <a:xfrm>
                <a:off x="279682" y="3675671"/>
                <a:ext cx="8489632" cy="761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𝑰𝒏𝒕𝒆𝒓𝒂𝒄𝒕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acc>
                        <m:accPr>
                          <m:chr m:val="̅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acc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sSup>
                                    <m:sSupPr>
                                      <m:ctrlPr>
                                        <a:rPr lang="en-US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𝝏</m:t>
                                      </m:r>
                                    </m:e>
                                    <m:sup>
                                      <m:r>
                                        <a:rPr lang="en-US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acc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sub>
                      </m:sSub>
                      <m:f>
                        <m:f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</m:sub>
                      </m:sSub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57B67D3-22B8-DD4D-A15B-76A6BB334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2" y="3675671"/>
                <a:ext cx="8489632" cy="761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406152F0-004C-AE47-BEB1-E93C795AC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933" y="5062673"/>
            <a:ext cx="2458876" cy="1282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60B9D-B669-830C-E604-168E641CCD2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4000"/>
            <a:biLevel thresh="75000"/>
          </a:blip>
          <a:stretch>
            <a:fillRect/>
          </a:stretch>
        </p:blipFill>
        <p:spPr>
          <a:xfrm>
            <a:off x="6954356" y="5094760"/>
            <a:ext cx="1814958" cy="1163362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7C551-36A5-A1C3-C8A1-CDD55F6F7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322" y="5094760"/>
            <a:ext cx="1497107" cy="121788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7A6C27-ABA9-C5F3-821E-32AABCB00F0C}"/>
                  </a:ext>
                </a:extLst>
              </p:cNvPr>
              <p:cNvSpPr txBox="1"/>
              <p:nvPr/>
            </p:nvSpPr>
            <p:spPr>
              <a:xfrm>
                <a:off x="394289" y="1953781"/>
                <a:ext cx="35936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𝑲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𝑬</m:t>
                          </m:r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.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𝑰𝒏𝒕𝒆𝒓𝒂𝒄𝒕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7A6C27-ABA9-C5F3-821E-32AABCB00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89" y="1953781"/>
                <a:ext cx="3593676" cy="430887"/>
              </a:xfrm>
              <a:prstGeom prst="rect">
                <a:avLst/>
              </a:prstGeom>
              <a:blipFill>
                <a:blip r:embed="rId9"/>
                <a:stretch>
                  <a:fillRect l="-2120" r="-353" b="-147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CD4BC6-A5ED-DA9B-8AC6-650B8B7E4AF1}"/>
                  </a:ext>
                </a:extLst>
              </p:cNvPr>
              <p:cNvSpPr txBox="1"/>
              <p:nvPr/>
            </p:nvSpPr>
            <p:spPr>
              <a:xfrm>
                <a:off x="394289" y="2799220"/>
                <a:ext cx="2282228" cy="80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𝑲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𝑬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.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𝒒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CD4BC6-A5ED-DA9B-8AC6-650B8B7E4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89" y="2799220"/>
                <a:ext cx="2282228" cy="801310"/>
              </a:xfrm>
              <a:prstGeom prst="rect">
                <a:avLst/>
              </a:prstGeom>
              <a:blipFill>
                <a:blip r:embed="rId10"/>
                <a:stretch>
                  <a:fillRect l="-2222" t="-129688" r="-1111" b="-18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1547D-F895-F589-BAF2-A10DE1D6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27</a:t>
            </a:fld>
            <a:endParaRPr lang="en-CN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A0DBFD3B-E2BC-C863-A4F1-37EBF4FD5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13" y="5094760"/>
            <a:ext cx="2266735" cy="11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7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120EECD3-162D-9BC5-475F-1E47A454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001" y="2891466"/>
            <a:ext cx="3182664" cy="28470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18B204-2F53-21AA-69C1-7D7BF9921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5" t="763" r="5461" b="-1580"/>
          <a:stretch/>
        </p:blipFill>
        <p:spPr>
          <a:xfrm>
            <a:off x="165291" y="1308632"/>
            <a:ext cx="4997154" cy="3876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9934E-1F40-AF86-2FC7-091FA628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2359"/>
          </a:xfrm>
        </p:spPr>
        <p:txBody>
          <a:bodyPr>
            <a:normAutofit/>
          </a:bodyPr>
          <a:lstStyle/>
          <a:p>
            <a:pPr algn="ctr"/>
            <a:r>
              <a:rPr lang="en-CN" sz="4400" b="1" dirty="0"/>
              <a:t>Structure of Hamiltonian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1D679-BDC6-6E21-D594-FFADEAE9B945}"/>
              </a:ext>
            </a:extLst>
          </p:cNvPr>
          <p:cNvSpPr txBox="1"/>
          <p:nvPr/>
        </p:nvSpPr>
        <p:spPr>
          <a:xfrm>
            <a:off x="89629" y="826569"/>
            <a:ext cx="4898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/>
              <a:t>Light-front Hamiltonian for baryon: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DD0634-001F-B6DE-FEF2-04F756DACAE3}"/>
                  </a:ext>
                </a:extLst>
              </p:cNvPr>
              <p:cNvSpPr txBox="1"/>
              <p:nvPr/>
            </p:nvSpPr>
            <p:spPr>
              <a:xfrm>
                <a:off x="6788988" y="3812471"/>
                <a:ext cx="57027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DD0634-001F-B6DE-FEF2-04F756DAC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988" y="3812471"/>
                <a:ext cx="57027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19F78C-DF28-4C05-1C49-E7C469A4E4E8}"/>
                  </a:ext>
                </a:extLst>
              </p:cNvPr>
              <p:cNvSpPr txBox="1"/>
              <p:nvPr/>
            </p:nvSpPr>
            <p:spPr>
              <a:xfrm>
                <a:off x="7953434" y="4860622"/>
                <a:ext cx="52741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19F78C-DF28-4C05-1C49-E7C469A4E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34" y="4860622"/>
                <a:ext cx="52741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6DF5CE-0EED-FF19-F934-806E8CF921F6}"/>
                  </a:ext>
                </a:extLst>
              </p:cNvPr>
              <p:cNvSpPr txBox="1"/>
              <p:nvPr/>
            </p:nvSpPr>
            <p:spPr>
              <a:xfrm>
                <a:off x="6073457" y="3130835"/>
                <a:ext cx="443578" cy="338554"/>
              </a:xfrm>
              <a:prstGeom prst="rect">
                <a:avLst/>
              </a:prstGeom>
              <a:noFill/>
              <a:ln w="2222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6DF5CE-0EED-FF19-F934-806E8CF92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57" y="3130835"/>
                <a:ext cx="44357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222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31243-B63F-E31E-C1D8-5A6D3D499858}"/>
                  </a:ext>
                </a:extLst>
              </p:cNvPr>
              <p:cNvSpPr txBox="1"/>
              <p:nvPr/>
            </p:nvSpPr>
            <p:spPr>
              <a:xfrm>
                <a:off x="918442" y="5781805"/>
                <a:ext cx="5523186" cy="444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𝑏𝑎𝑟𝑦𝑜𝑛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𝑞𝑞𝑞𝑔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31243-B63F-E31E-C1D8-5A6D3D499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2" y="5781805"/>
                <a:ext cx="5523186" cy="444930"/>
              </a:xfrm>
              <a:prstGeom prst="rect">
                <a:avLst/>
              </a:prstGeom>
              <a:blipFill>
                <a:blip r:embed="rId8"/>
                <a:stretch>
                  <a:fillRect t="-150000" b="-22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D432963-39FC-EEDA-7080-3826F35AD45A}"/>
              </a:ext>
            </a:extLst>
          </p:cNvPr>
          <p:cNvSpPr txBox="1"/>
          <p:nvPr/>
        </p:nvSpPr>
        <p:spPr>
          <a:xfrm>
            <a:off x="264635" y="5338372"/>
            <a:ext cx="254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Fock sector expansion: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1B756D-05A8-4471-F547-DD7436BDA172}"/>
                  </a:ext>
                </a:extLst>
              </p:cNvPr>
              <p:cNvSpPr txBox="1"/>
              <p:nvPr/>
            </p:nvSpPr>
            <p:spPr>
              <a:xfrm>
                <a:off x="5823333" y="2520705"/>
                <a:ext cx="825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𝑞𝑞𝑞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1B756D-05A8-4471-F547-DD7436BDA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333" y="2520705"/>
                <a:ext cx="825062" cy="369332"/>
              </a:xfrm>
              <a:prstGeom prst="rect">
                <a:avLst/>
              </a:prstGeom>
              <a:blipFill>
                <a:blip r:embed="rId9"/>
                <a:stretch>
                  <a:fillRect t="-110000" r="-21212" b="-16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81DA6B-F397-CE6C-CB30-9FA9AC06F0C1}"/>
                  </a:ext>
                </a:extLst>
              </p:cNvPr>
              <p:cNvSpPr txBox="1"/>
              <p:nvPr/>
            </p:nvSpPr>
            <p:spPr>
              <a:xfrm>
                <a:off x="5101379" y="3076132"/>
                <a:ext cx="825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𝑞𝑞𝑞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81DA6B-F397-CE6C-CB30-9FA9AC06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79" y="3076132"/>
                <a:ext cx="825062" cy="369332"/>
              </a:xfrm>
              <a:prstGeom prst="rect">
                <a:avLst/>
              </a:prstGeom>
              <a:blipFill>
                <a:blip r:embed="rId10"/>
                <a:stretch>
                  <a:fillRect t="-113333" r="-21212" b="-16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EC5928E-05D2-F8F1-B0E1-3E2C0933CDBA}"/>
              </a:ext>
            </a:extLst>
          </p:cNvPr>
          <p:cNvCxnSpPr>
            <a:cxnSpLocks/>
          </p:cNvCxnSpPr>
          <p:nvPr/>
        </p:nvCxnSpPr>
        <p:spPr>
          <a:xfrm>
            <a:off x="6571146" y="2787028"/>
            <a:ext cx="0" cy="299099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EB99947-6607-AD11-0451-64EAD0F858F8}"/>
              </a:ext>
            </a:extLst>
          </p:cNvPr>
          <p:cNvCxnSpPr>
            <a:cxnSpLocks/>
          </p:cNvCxnSpPr>
          <p:nvPr/>
        </p:nvCxnSpPr>
        <p:spPr>
          <a:xfrm>
            <a:off x="7442698" y="2793855"/>
            <a:ext cx="0" cy="299099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9973E2-9CDB-C48E-58AC-AF8687847592}"/>
              </a:ext>
            </a:extLst>
          </p:cNvPr>
          <p:cNvCxnSpPr>
            <a:cxnSpLocks/>
          </p:cNvCxnSpPr>
          <p:nvPr/>
        </p:nvCxnSpPr>
        <p:spPr>
          <a:xfrm>
            <a:off x="5713746" y="3605512"/>
            <a:ext cx="332791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8B63D2-C9F8-0674-E4D8-D6CFAF75410E}"/>
                  </a:ext>
                </a:extLst>
              </p:cNvPr>
              <p:cNvSpPr txBox="1"/>
              <p:nvPr/>
            </p:nvSpPr>
            <p:spPr>
              <a:xfrm>
                <a:off x="8019435" y="3395305"/>
                <a:ext cx="5345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8B63D2-C9F8-0674-E4D8-D6CFAF754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35" y="3395305"/>
                <a:ext cx="5345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F88E6D-E4B3-60E5-0DF9-FBE5C973D7EC}"/>
                  </a:ext>
                </a:extLst>
              </p:cNvPr>
              <p:cNvSpPr txBox="1"/>
              <p:nvPr/>
            </p:nvSpPr>
            <p:spPr>
              <a:xfrm>
                <a:off x="6338972" y="4799066"/>
                <a:ext cx="5274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F88E6D-E4B3-60E5-0DF9-FBE5C973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972" y="4799066"/>
                <a:ext cx="52740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A7A7C0-7129-4B14-9E44-54772E7AC5EC}"/>
              </a:ext>
            </a:extLst>
          </p:cNvPr>
          <p:cNvCxnSpPr>
            <a:cxnSpLocks/>
          </p:cNvCxnSpPr>
          <p:nvPr/>
        </p:nvCxnSpPr>
        <p:spPr>
          <a:xfrm>
            <a:off x="5715678" y="4467203"/>
            <a:ext cx="332791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BD2FCD-66E6-62F8-B163-B496910098D4}"/>
                  </a:ext>
                </a:extLst>
              </p:cNvPr>
              <p:cNvSpPr txBox="1"/>
              <p:nvPr/>
            </p:nvSpPr>
            <p:spPr>
              <a:xfrm>
                <a:off x="6625271" y="2526265"/>
                <a:ext cx="825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𝑞𝑞𝑞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BD2FCD-66E6-62F8-B163-B49691009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271" y="2526265"/>
                <a:ext cx="825062" cy="369332"/>
              </a:xfrm>
              <a:prstGeom prst="rect">
                <a:avLst/>
              </a:prstGeom>
              <a:blipFill>
                <a:blip r:embed="rId13"/>
                <a:stretch>
                  <a:fillRect l="-1515" t="-106452" r="-31818" b="-1580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07E610-B55A-A72E-F2AF-BEF010187B6E}"/>
                  </a:ext>
                </a:extLst>
              </p:cNvPr>
              <p:cNvSpPr txBox="1"/>
              <p:nvPr/>
            </p:nvSpPr>
            <p:spPr>
              <a:xfrm>
                <a:off x="7718599" y="2520705"/>
                <a:ext cx="825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𝑞𝑞𝑞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07E610-B55A-A72E-F2AF-BEF010187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599" y="2520705"/>
                <a:ext cx="825062" cy="369332"/>
              </a:xfrm>
              <a:prstGeom prst="rect">
                <a:avLst/>
              </a:prstGeom>
              <a:blipFill>
                <a:blip r:embed="rId14"/>
                <a:stretch>
                  <a:fillRect l="-1515" t="-110000" r="-45455" b="-16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2EDCE8-8CDE-3B18-3A5E-320C40C8C631}"/>
                  </a:ext>
                </a:extLst>
              </p:cNvPr>
              <p:cNvSpPr txBox="1"/>
              <p:nvPr/>
            </p:nvSpPr>
            <p:spPr>
              <a:xfrm>
                <a:off x="5076389" y="3812471"/>
                <a:ext cx="825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𝑞𝑞𝑞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2EDCE8-8CDE-3B18-3A5E-320C40C8C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389" y="3812471"/>
                <a:ext cx="825062" cy="369332"/>
              </a:xfrm>
              <a:prstGeom prst="rect">
                <a:avLst/>
              </a:prstGeom>
              <a:blipFill>
                <a:blip r:embed="rId15"/>
                <a:stretch>
                  <a:fillRect l="-1515" t="-113333" r="-31818" b="-16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2183294-FCB2-BD4E-627A-F7F4DE71F3F9}"/>
                  </a:ext>
                </a:extLst>
              </p:cNvPr>
              <p:cNvSpPr txBox="1"/>
              <p:nvPr/>
            </p:nvSpPr>
            <p:spPr>
              <a:xfrm>
                <a:off x="4996699" y="4818673"/>
                <a:ext cx="825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𝑞𝑞𝑞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acc>
                            <m:accPr>
                              <m:chr m:val="̅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2183294-FCB2-BD4E-627A-F7F4DE71F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699" y="4818673"/>
                <a:ext cx="825062" cy="369332"/>
              </a:xfrm>
              <a:prstGeom prst="rect">
                <a:avLst/>
              </a:prstGeom>
              <a:blipFill>
                <a:blip r:embed="rId16"/>
                <a:stretch>
                  <a:fillRect l="-3030" t="-110000" r="-45455" b="-16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rame 57">
            <a:extLst>
              <a:ext uri="{FF2B5EF4-FFF2-40B4-BE49-F238E27FC236}">
                <a16:creationId xmlns:a16="http://schemas.microsoft.com/office/drawing/2014/main" id="{8760D138-C873-8C21-C44D-0FF2A630233E}"/>
              </a:ext>
            </a:extLst>
          </p:cNvPr>
          <p:cNvSpPr/>
          <p:nvPr/>
        </p:nvSpPr>
        <p:spPr>
          <a:xfrm>
            <a:off x="918442" y="1245572"/>
            <a:ext cx="4256690" cy="1471150"/>
          </a:xfrm>
          <a:prstGeom prst="frame">
            <a:avLst>
              <a:gd name="adj1" fmla="val 174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9D69BD18-D3C0-96FD-4C63-C91EC3E51835}"/>
              </a:ext>
            </a:extLst>
          </p:cNvPr>
          <p:cNvSpPr/>
          <p:nvPr/>
        </p:nvSpPr>
        <p:spPr>
          <a:xfrm>
            <a:off x="861847" y="3175714"/>
            <a:ext cx="3058511" cy="502907"/>
          </a:xfrm>
          <a:prstGeom prst="frame">
            <a:avLst>
              <a:gd name="adj1" fmla="val 17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5B499E-30E4-F6C5-E4E5-412B98010C2E}"/>
              </a:ext>
            </a:extLst>
          </p:cNvPr>
          <p:cNvSpPr txBox="1"/>
          <p:nvPr/>
        </p:nvSpPr>
        <p:spPr>
          <a:xfrm>
            <a:off x="5652523" y="1323332"/>
            <a:ext cx="22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From QCD Lagrangian</a:t>
            </a:r>
          </a:p>
        </p:txBody>
      </p:sp>
    </p:spTree>
    <p:extLst>
      <p:ext uri="{BB962C8B-B14F-4D97-AF65-F5344CB8AC3E}">
        <p14:creationId xmlns:p14="http://schemas.microsoft.com/office/powerpoint/2010/main" val="82980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954E-0A28-0CB6-53DF-0FF0846E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407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P</a:t>
            </a:r>
            <a:r>
              <a:rPr lang="en-CN" sz="4400" b="1" dirty="0"/>
              <a:t>arallel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Scheme</a:t>
            </a:r>
            <a:endParaRPr lang="en-CN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530EB-30B8-C4BA-567C-1F3024FFF651}"/>
              </a:ext>
            </a:extLst>
          </p:cNvPr>
          <p:cNvSpPr txBox="1"/>
          <p:nvPr/>
        </p:nvSpPr>
        <p:spPr>
          <a:xfrm>
            <a:off x="193628" y="825279"/>
            <a:ext cx="2499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Basis separation</a:t>
            </a:r>
            <a:endParaRPr lang="en-C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ECB0F-8452-9DCF-2B8D-51A891D7DD80}"/>
              </a:ext>
            </a:extLst>
          </p:cNvPr>
          <p:cNvSpPr txBox="1"/>
          <p:nvPr/>
        </p:nvSpPr>
        <p:spPr>
          <a:xfrm>
            <a:off x="193628" y="3540818"/>
            <a:ext cx="429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2400" dirty="0"/>
              <a:t>Hamiltonian matrix generation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26028C4-FAD7-9169-60EF-7F2FE952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93" y="3956984"/>
            <a:ext cx="3191896" cy="285852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332452-3DE1-E671-E3D2-B08749D83714}"/>
              </a:ext>
            </a:extLst>
          </p:cNvPr>
          <p:cNvCxnSpPr/>
          <p:nvPr/>
        </p:nvCxnSpPr>
        <p:spPr>
          <a:xfrm>
            <a:off x="0" y="1818289"/>
            <a:ext cx="914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3">
            <a:extLst>
              <a:ext uri="{FF2B5EF4-FFF2-40B4-BE49-F238E27FC236}">
                <a16:creationId xmlns:a16="http://schemas.microsoft.com/office/drawing/2014/main" id="{C3BB877A-245B-0EB8-68B1-B97F580F1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28" y="1418179"/>
            <a:ext cx="17588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/>
              <a:t>Communicator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A866AC-8AE8-2A1A-045E-14AB8CB31FC1}"/>
              </a:ext>
            </a:extLst>
          </p:cNvPr>
          <p:cNvSpPr txBox="1"/>
          <p:nvPr/>
        </p:nvSpPr>
        <p:spPr>
          <a:xfrm>
            <a:off x="2377559" y="1448957"/>
            <a:ext cx="175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Processor 0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7F8D0-C8C4-E64B-8A4C-4F868769F416}"/>
              </a:ext>
            </a:extLst>
          </p:cNvPr>
          <p:cNvSpPr txBox="1"/>
          <p:nvPr/>
        </p:nvSpPr>
        <p:spPr>
          <a:xfrm>
            <a:off x="4306207" y="1448957"/>
            <a:ext cx="175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Processor 1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51F78D-4CEE-9773-6FE6-B6C74A88EA5E}"/>
              </a:ext>
            </a:extLst>
          </p:cNvPr>
          <p:cNvSpPr txBox="1"/>
          <p:nvPr/>
        </p:nvSpPr>
        <p:spPr>
          <a:xfrm>
            <a:off x="6234855" y="1438841"/>
            <a:ext cx="175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Processor 2</a:t>
            </a:r>
            <a:endParaRPr lang="en-C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A4E00D-B723-EE56-A77C-8D33BB423B51}"/>
              </a:ext>
            </a:extLst>
          </p:cNvPr>
          <p:cNvSpPr txBox="1"/>
          <p:nvPr/>
        </p:nvSpPr>
        <p:spPr>
          <a:xfrm>
            <a:off x="8163503" y="1352562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93D4FF-E1D0-61C3-7BA8-D8EA198F48ED}"/>
                  </a:ext>
                </a:extLst>
              </p:cNvPr>
              <p:cNvSpPr txBox="1"/>
              <p:nvPr/>
            </p:nvSpPr>
            <p:spPr>
              <a:xfrm>
                <a:off x="2822009" y="1923723"/>
                <a:ext cx="434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𝑞𝑞𝑞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93D4FF-E1D0-61C3-7BA8-D8EA198F4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09" y="1923723"/>
                <a:ext cx="434991" cy="276999"/>
              </a:xfrm>
              <a:prstGeom prst="rect">
                <a:avLst/>
              </a:prstGeom>
              <a:blipFill>
                <a:blip r:embed="rId3"/>
                <a:stretch>
                  <a:fillRect l="-14286" r="-11429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6D633-420C-D751-728E-17873136F449}"/>
                  </a:ext>
                </a:extLst>
              </p:cNvPr>
              <p:cNvSpPr txBox="1"/>
              <p:nvPr/>
            </p:nvSpPr>
            <p:spPr>
              <a:xfrm>
                <a:off x="2752983" y="2229662"/>
                <a:ext cx="573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𝑞𝑞𝑞𝑔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6D633-420C-D751-728E-17873136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83" y="2229662"/>
                <a:ext cx="573042" cy="276999"/>
              </a:xfrm>
              <a:prstGeom prst="rect">
                <a:avLst/>
              </a:prstGeom>
              <a:blipFill>
                <a:blip r:embed="rId4"/>
                <a:stretch>
                  <a:fillRect l="-8511" r="-6383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9B917D-AC7E-D766-A82F-72A391D7855E}"/>
                  </a:ext>
                </a:extLst>
              </p:cNvPr>
              <p:cNvSpPr txBox="1"/>
              <p:nvPr/>
            </p:nvSpPr>
            <p:spPr>
              <a:xfrm>
                <a:off x="2693480" y="2535234"/>
                <a:ext cx="692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𝑞𝑞𝑞𝑞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9B917D-AC7E-D766-A82F-72A391D78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80" y="2535234"/>
                <a:ext cx="692048" cy="276999"/>
              </a:xfrm>
              <a:prstGeom prst="rect">
                <a:avLst/>
              </a:prstGeom>
              <a:blipFill>
                <a:blip r:embed="rId5"/>
                <a:stretch>
                  <a:fillRect l="-9091" r="-7273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2E34EA-5DA8-A962-5B28-BC620FDBCEB7}"/>
                  </a:ext>
                </a:extLst>
              </p:cNvPr>
              <p:cNvSpPr txBox="1"/>
              <p:nvPr/>
            </p:nvSpPr>
            <p:spPr>
              <a:xfrm>
                <a:off x="4805789" y="1950045"/>
                <a:ext cx="434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𝑞𝑞𝑞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2E34EA-5DA8-A962-5B28-BC620FDB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789" y="1950045"/>
                <a:ext cx="434991" cy="276999"/>
              </a:xfrm>
              <a:prstGeom prst="rect">
                <a:avLst/>
              </a:prstGeom>
              <a:blipFill>
                <a:blip r:embed="rId6"/>
                <a:stretch>
                  <a:fillRect l="-14286" r="-11429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CC2021-DB32-D4BE-87B9-44217976CA10}"/>
                  </a:ext>
                </a:extLst>
              </p:cNvPr>
              <p:cNvSpPr txBox="1"/>
              <p:nvPr/>
            </p:nvSpPr>
            <p:spPr>
              <a:xfrm>
                <a:off x="4736763" y="2255984"/>
                <a:ext cx="573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𝑞𝑞𝑞𝑔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CC2021-DB32-D4BE-87B9-44217976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763" y="2255984"/>
                <a:ext cx="573042" cy="276999"/>
              </a:xfrm>
              <a:prstGeom prst="rect">
                <a:avLst/>
              </a:prstGeom>
              <a:blipFill>
                <a:blip r:embed="rId7"/>
                <a:stretch>
                  <a:fillRect l="-8511" r="-8511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F61D20-FABB-0C3F-9783-AD506723047C}"/>
                  </a:ext>
                </a:extLst>
              </p:cNvPr>
              <p:cNvSpPr txBox="1"/>
              <p:nvPr/>
            </p:nvSpPr>
            <p:spPr>
              <a:xfrm>
                <a:off x="4677260" y="2561556"/>
                <a:ext cx="692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𝑞𝑞𝑞𝑞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F61D20-FABB-0C3F-9783-AD506723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260" y="2561556"/>
                <a:ext cx="692048" cy="276999"/>
              </a:xfrm>
              <a:prstGeom prst="rect">
                <a:avLst/>
              </a:prstGeom>
              <a:blipFill>
                <a:blip r:embed="rId8"/>
                <a:stretch>
                  <a:fillRect l="-9091" r="-7273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1F2F7E-187C-9013-8A0B-E5DBB7620D17}"/>
                  </a:ext>
                </a:extLst>
              </p:cNvPr>
              <p:cNvSpPr txBox="1"/>
              <p:nvPr/>
            </p:nvSpPr>
            <p:spPr>
              <a:xfrm>
                <a:off x="6886705" y="1961767"/>
                <a:ext cx="434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𝑞𝑞𝑞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1F2F7E-187C-9013-8A0B-E5DBB7620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705" y="1961767"/>
                <a:ext cx="434991" cy="276999"/>
              </a:xfrm>
              <a:prstGeom prst="rect">
                <a:avLst/>
              </a:prstGeom>
              <a:blipFill>
                <a:blip r:embed="rId3"/>
                <a:stretch>
                  <a:fillRect l="-14286" r="-11429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23E82B-0844-F291-0CE2-5B6EB049C5F6}"/>
                  </a:ext>
                </a:extLst>
              </p:cNvPr>
              <p:cNvSpPr txBox="1"/>
              <p:nvPr/>
            </p:nvSpPr>
            <p:spPr>
              <a:xfrm>
                <a:off x="6817679" y="2267706"/>
                <a:ext cx="573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𝑞𝑞𝑞𝑔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23E82B-0844-F291-0CE2-5B6EB049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679" y="2267706"/>
                <a:ext cx="573042" cy="276999"/>
              </a:xfrm>
              <a:prstGeom prst="rect">
                <a:avLst/>
              </a:prstGeom>
              <a:blipFill>
                <a:blip r:embed="rId9"/>
                <a:stretch>
                  <a:fillRect l="-8696" r="-10870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8C1112-70E9-0EFE-0169-57C3736A343B}"/>
                  </a:ext>
                </a:extLst>
              </p:cNvPr>
              <p:cNvSpPr txBox="1"/>
              <p:nvPr/>
            </p:nvSpPr>
            <p:spPr>
              <a:xfrm>
                <a:off x="6758176" y="2573278"/>
                <a:ext cx="692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𝑞𝑞𝑞𝑞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8C1112-70E9-0EFE-0169-57C3736A3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76" y="2573278"/>
                <a:ext cx="692048" cy="276999"/>
              </a:xfrm>
              <a:prstGeom prst="rect">
                <a:avLst/>
              </a:prstGeom>
              <a:blipFill>
                <a:blip r:embed="rId10"/>
                <a:stretch>
                  <a:fillRect l="-9091" r="-7273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6B23CAE-22F3-231C-C4C8-ED9572A70858}"/>
              </a:ext>
            </a:extLst>
          </p:cNvPr>
          <p:cNvSpPr txBox="1"/>
          <p:nvPr/>
        </p:nvSpPr>
        <p:spPr>
          <a:xfrm>
            <a:off x="2729838" y="2735740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… 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14130B-E493-2F63-2269-6793FAA512C7}"/>
              </a:ext>
            </a:extLst>
          </p:cNvPr>
          <p:cNvSpPr txBox="1"/>
          <p:nvPr/>
        </p:nvSpPr>
        <p:spPr>
          <a:xfrm>
            <a:off x="4773244" y="274320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… 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130CC-97CA-0A9E-231C-7EAA01EF66D6}"/>
              </a:ext>
            </a:extLst>
          </p:cNvPr>
          <p:cNvSpPr txBox="1"/>
          <p:nvPr/>
        </p:nvSpPr>
        <p:spPr>
          <a:xfrm>
            <a:off x="6788540" y="2735740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… 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3EBBA9-39B6-59C8-D81A-E54C8431C76B}"/>
              </a:ext>
            </a:extLst>
          </p:cNvPr>
          <p:cNvSpPr txBox="1"/>
          <p:nvPr/>
        </p:nvSpPr>
        <p:spPr>
          <a:xfrm>
            <a:off x="876953" y="3194669"/>
            <a:ext cx="722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Distribute every Fock sector to every process,  and keep the load balance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247421-A518-8F4F-DA29-A3EFD7A53913}"/>
              </a:ext>
            </a:extLst>
          </p:cNvPr>
          <p:cNvSpPr txBox="1"/>
          <p:nvPr/>
        </p:nvSpPr>
        <p:spPr>
          <a:xfrm>
            <a:off x="1297202" y="4824864"/>
            <a:ext cx="1686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Full hamiltonian </a:t>
            </a:r>
          </a:p>
          <a:p>
            <a:pPr algn="ctr"/>
            <a:r>
              <a:rPr lang="en-CN" dirty="0"/>
              <a:t>in </a:t>
            </a:r>
          </a:p>
          <a:p>
            <a:pPr algn="ctr"/>
            <a:r>
              <a:rPr lang="en-CN" dirty="0"/>
              <a:t>one processor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A5CB231-BFA3-C4A1-482E-C2DFBC3C43B0}"/>
              </a:ext>
            </a:extLst>
          </p:cNvPr>
          <p:cNvSpPr/>
          <p:nvPr/>
        </p:nvSpPr>
        <p:spPr>
          <a:xfrm>
            <a:off x="3993931" y="5223641"/>
            <a:ext cx="779313" cy="17867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8" name="Picture 47" descr="Timeline&#10;&#10;Description automatically generated">
            <a:extLst>
              <a:ext uri="{FF2B5EF4-FFF2-40B4-BE49-F238E27FC236}">
                <a16:creationId xmlns:a16="http://schemas.microsoft.com/office/drawing/2014/main" id="{801A42B3-8D7A-9EFC-272C-98E93DC253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 flipH="1">
            <a:off x="6532690" y="2510496"/>
            <a:ext cx="927316" cy="3055084"/>
          </a:xfrm>
          <a:prstGeom prst="rect">
            <a:avLst/>
          </a:prstGeom>
        </p:spPr>
      </p:pic>
      <p:pic>
        <p:nvPicPr>
          <p:cNvPr id="50" name="Picture 49" descr="Chart&#10;&#10;Description automatically generated">
            <a:extLst>
              <a:ext uri="{FF2B5EF4-FFF2-40B4-BE49-F238E27FC236}">
                <a16:creationId xmlns:a16="http://schemas.microsoft.com/office/drawing/2014/main" id="{334BD068-CC99-0889-99D0-3FFA3FF83E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 flipH="1">
            <a:off x="6532690" y="3295330"/>
            <a:ext cx="927315" cy="3055084"/>
          </a:xfrm>
          <a:prstGeom prst="rect">
            <a:avLst/>
          </a:prstGeom>
        </p:spPr>
      </p:pic>
      <p:pic>
        <p:nvPicPr>
          <p:cNvPr id="52" name="Picture 51" descr="Chart&#10;&#10;Description automatically generated with medium confidence">
            <a:extLst>
              <a:ext uri="{FF2B5EF4-FFF2-40B4-BE49-F238E27FC236}">
                <a16:creationId xmlns:a16="http://schemas.microsoft.com/office/drawing/2014/main" id="{2C06708B-4F54-E2F6-95D9-760088063B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 flipH="1">
            <a:off x="6525727" y="4073202"/>
            <a:ext cx="932843" cy="3063482"/>
          </a:xfrm>
          <a:prstGeom prst="rect">
            <a:avLst/>
          </a:prstGeom>
        </p:spPr>
      </p:pic>
      <p:pic>
        <p:nvPicPr>
          <p:cNvPr id="54" name="Picture 5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B61B8BB-BD38-CCE4-5C82-301B1AF41C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 flipH="1">
            <a:off x="6535047" y="4864939"/>
            <a:ext cx="932844" cy="306348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C187998-525B-986A-9C80-768322444B28}"/>
              </a:ext>
            </a:extLst>
          </p:cNvPr>
          <p:cNvSpPr txBox="1"/>
          <p:nvPr/>
        </p:nvSpPr>
        <p:spPr>
          <a:xfrm>
            <a:off x="6329253" y="3770528"/>
            <a:ext cx="10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rocessor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0EF7CA-F923-713B-4FB9-090039705F49}"/>
              </a:ext>
            </a:extLst>
          </p:cNvPr>
          <p:cNvSpPr txBox="1"/>
          <p:nvPr/>
        </p:nvSpPr>
        <p:spPr>
          <a:xfrm>
            <a:off x="6301063" y="4510640"/>
            <a:ext cx="11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rocessor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814615-CB1E-8AC7-174E-803700DC3924}"/>
              </a:ext>
            </a:extLst>
          </p:cNvPr>
          <p:cNvSpPr txBox="1"/>
          <p:nvPr/>
        </p:nvSpPr>
        <p:spPr>
          <a:xfrm>
            <a:off x="6312124" y="5333003"/>
            <a:ext cx="11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rocessor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0467F1-21F5-2384-146D-34C916151C84}"/>
              </a:ext>
            </a:extLst>
          </p:cNvPr>
          <p:cNvSpPr txBox="1"/>
          <p:nvPr/>
        </p:nvSpPr>
        <p:spPr>
          <a:xfrm>
            <a:off x="6276354" y="6110559"/>
            <a:ext cx="11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rocessor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496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1FDC-56A6-0F6A-A767-BC0EFCCC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13" y="99696"/>
            <a:ext cx="8416198" cy="9253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Fundamental Structure of Matter</a:t>
            </a:r>
          </a:p>
        </p:txBody>
      </p:sp>
      <p:pic>
        <p:nvPicPr>
          <p:cNvPr id="4" name="图片 38">
            <a:extLst>
              <a:ext uri="{FF2B5EF4-FFF2-40B4-BE49-F238E27FC236}">
                <a16:creationId xmlns:a16="http://schemas.microsoft.com/office/drawing/2014/main" id="{8A424EE1-D5D0-3163-A471-B4BDF8D3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17" y="1028776"/>
            <a:ext cx="5789002" cy="4308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0BA1A-5656-D49D-11C6-33A5892F995F}"/>
              </a:ext>
            </a:extLst>
          </p:cNvPr>
          <p:cNvSpPr txBox="1"/>
          <p:nvPr/>
        </p:nvSpPr>
        <p:spPr>
          <a:xfrm>
            <a:off x="150186" y="5657671"/>
            <a:ext cx="8993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Quarks and gluons: the smallest building blocks of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-webkit-standard"/>
              </a:rPr>
              <a:t>How nucleon and nuclear structure emerge from their interactions?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7950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6F88-288A-592C-E3C7-4D6D6440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243"/>
            <a:ext cx="9144000" cy="900220"/>
          </a:xfrm>
        </p:spPr>
        <p:txBody>
          <a:bodyPr>
            <a:normAutofit/>
          </a:bodyPr>
          <a:lstStyle/>
          <a:p>
            <a:pPr algn="ctr"/>
            <a:r>
              <a:rPr lang="en-CN" sz="4400" b="1" dirty="0"/>
              <a:t>Diagonalize Hamiltonian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B00D5-3A84-0B15-FED3-0762D491F3C5}"/>
              </a:ext>
            </a:extLst>
          </p:cNvPr>
          <p:cNvSpPr txBox="1"/>
          <p:nvPr/>
        </p:nvSpPr>
        <p:spPr>
          <a:xfrm>
            <a:off x="210207" y="977463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2400" dirty="0"/>
              <a:t>Numerically solve the eigenvalue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50F41-4BC2-8725-672D-C8FC24FE4CD7}"/>
                  </a:ext>
                </a:extLst>
              </p:cNvPr>
              <p:cNvSpPr txBox="1"/>
              <p:nvPr/>
            </p:nvSpPr>
            <p:spPr>
              <a:xfrm>
                <a:off x="867102" y="1524640"/>
                <a:ext cx="370489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⟩⟨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⟩⟨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50F41-4BC2-8725-672D-C8FC24FE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02" y="1524640"/>
                <a:ext cx="3704898" cy="509563"/>
              </a:xfrm>
              <a:prstGeom prst="rect">
                <a:avLst/>
              </a:prstGeom>
              <a:blipFill>
                <a:blip r:embed="rId2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EC6241-4900-A24A-D5D7-C99235ABD29B}"/>
                  </a:ext>
                </a:extLst>
              </p:cNvPr>
              <p:cNvSpPr txBox="1"/>
              <p:nvPr/>
            </p:nvSpPr>
            <p:spPr>
              <a:xfrm>
                <a:off x="5034454" y="1599343"/>
                <a:ext cx="2614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CN" dirty="0"/>
                  <a:t> is the BLFQ basis state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EC6241-4900-A24A-D5D7-C99235AB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54" y="1599343"/>
                <a:ext cx="2614562" cy="369332"/>
              </a:xfrm>
              <a:prstGeom prst="rect">
                <a:avLst/>
              </a:prstGeom>
              <a:blipFill>
                <a:blip r:embed="rId3"/>
                <a:stretch>
                  <a:fillRect l="-483" t="-6452" r="-966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5D4FA14-AE52-B190-BFBB-4699BE021569}"/>
              </a:ext>
            </a:extLst>
          </p:cNvPr>
          <p:cNvSpPr txBox="1"/>
          <p:nvPr/>
        </p:nvSpPr>
        <p:spPr>
          <a:xfrm>
            <a:off x="357351" y="2228481"/>
            <a:ext cx="872358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Distribute each Block to the corresponding processor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000" dirty="0"/>
              <a:t>Storage the Hamiltonian matrix with </a:t>
            </a:r>
            <a:r>
              <a:rPr lang="en-CN" sz="2000" b="1" dirty="0"/>
              <a:t>compressed sparse column (CSC)</a:t>
            </a:r>
            <a:r>
              <a:rPr lang="en-CN" sz="2000" dirty="0"/>
              <a:t> format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000" dirty="0"/>
              <a:t>The CSC format can decrease the time of communication between the different processor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96A01-3B1C-BC36-ED67-319F98488733}"/>
              </a:ext>
            </a:extLst>
          </p:cNvPr>
          <p:cNvSpPr txBox="1"/>
          <p:nvPr/>
        </p:nvSpPr>
        <p:spPr>
          <a:xfrm>
            <a:off x="210207" y="4602164"/>
            <a:ext cx="8124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/>
              <a:t>The package (</a:t>
            </a:r>
            <a:r>
              <a:rPr lang="en-CN" sz="2000" dirty="0"/>
              <a:t>ARPACK-NG):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D8E9F-6B68-ECB5-23F4-CD53305815EB}"/>
              </a:ext>
            </a:extLst>
          </p:cNvPr>
          <p:cNvSpPr txBox="1"/>
          <p:nvPr/>
        </p:nvSpPr>
        <p:spPr>
          <a:xfrm>
            <a:off x="504495" y="5063829"/>
            <a:ext cx="8429297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4292F"/>
                </a:solidFill>
                <a:effectLst/>
              </a:rPr>
              <a:t>A collection of Fortran77 subroutines designed to solve large-scale eigenvalue problems.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</a:rPr>
              <a:t>Based on the </a:t>
            </a:r>
            <a:r>
              <a:rPr lang="en-US" sz="2000" b="0" i="0" dirty="0" err="1">
                <a:solidFill>
                  <a:srgbClr val="202122"/>
                </a:solidFill>
                <a:effectLst/>
              </a:rPr>
              <a:t>Lanczos</a:t>
            </a:r>
            <a:r>
              <a:rPr lang="en-US" sz="2000" b="0" i="0" dirty="0">
                <a:solidFill>
                  <a:srgbClr val="202122"/>
                </a:solidFill>
                <a:effectLst/>
              </a:rPr>
              <a:t> algorithm, </a:t>
            </a:r>
            <a:r>
              <a:rPr lang="en-US" sz="2000" b="0" i="0" dirty="0">
                <a:effectLst/>
              </a:rPr>
              <a:t>when applied to the Hermitian matrices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3869660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317D-883C-A068-3F90-F505E30A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984"/>
            <a:ext cx="7886700" cy="850610"/>
          </a:xfrm>
        </p:spPr>
        <p:txBody>
          <a:bodyPr>
            <a:normAutofit/>
          </a:bodyPr>
          <a:lstStyle/>
          <a:p>
            <a:pPr algn="ctr"/>
            <a:r>
              <a:rPr lang="en-CN" sz="4000" b="1" dirty="0"/>
              <a:t>Fock Sector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BD47B6-4825-003A-9274-7445747F35F3}"/>
                  </a:ext>
                </a:extLst>
              </p:cNvPr>
              <p:cNvSpPr/>
              <p:nvPr/>
            </p:nvSpPr>
            <p:spPr>
              <a:xfrm>
                <a:off x="-104728" y="830362"/>
                <a:ext cx="9064487" cy="446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𝑏𝑎𝑟𝑦𝑜𝑛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𝑞𝑞𝑞𝑔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𝑞𝑞𝑞𝑢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𝑞𝑞𝑞𝑑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𝑞𝑞𝑞𝑠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BD47B6-4825-003A-9274-7445747F3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28" y="830362"/>
                <a:ext cx="9064487" cy="446404"/>
              </a:xfrm>
              <a:prstGeom prst="rect">
                <a:avLst/>
              </a:prstGeom>
              <a:blipFill>
                <a:blip r:embed="rId2"/>
                <a:stretch>
                  <a:fillRect t="-150000" b="-219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23A982-77C3-18A0-F15B-4AEBCB0782DC}"/>
                  </a:ext>
                </a:extLst>
              </p:cNvPr>
              <p:cNvSpPr txBox="1"/>
              <p:nvPr/>
            </p:nvSpPr>
            <p:spPr>
              <a:xfrm>
                <a:off x="4202025" y="1218213"/>
                <a:ext cx="4781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Truncation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23A982-77C3-18A0-F15B-4AEBCB078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025" y="1218213"/>
                <a:ext cx="4781630" cy="369332"/>
              </a:xfrm>
              <a:prstGeom prst="rect">
                <a:avLst/>
              </a:prstGeom>
              <a:blipFill>
                <a:blip r:embed="rId3"/>
                <a:stretch>
                  <a:fillRect l="-1058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4">
            <a:extLst>
              <a:ext uri="{FF2B5EF4-FFF2-40B4-BE49-F238E27FC236}">
                <a16:creationId xmlns:a16="http://schemas.microsoft.com/office/drawing/2014/main" id="{E7CD7CB4-1B24-69AA-1029-F82B0B595392}"/>
              </a:ext>
            </a:extLst>
          </p:cNvPr>
          <p:cNvGrpSpPr/>
          <p:nvPr/>
        </p:nvGrpSpPr>
        <p:grpSpPr>
          <a:xfrm>
            <a:off x="1025771" y="2330316"/>
            <a:ext cx="7275433" cy="4675168"/>
            <a:chOff x="3275028" y="1339346"/>
            <a:chExt cx="6263654" cy="406400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图表 46">
                  <a:extLst>
                    <a:ext uri="{FF2B5EF4-FFF2-40B4-BE49-F238E27FC236}">
                      <a16:creationId xmlns:a16="http://schemas.microsoft.com/office/drawing/2014/main" id="{A1993B92-5621-049C-9C54-85763B57FADC}"/>
                    </a:ext>
                  </a:extLst>
                </p:cNvPr>
                <p:cNvGraphicFramePr/>
                <p:nvPr/>
              </p:nvGraphicFramePr>
              <p:xfrm>
                <a:off x="3275028" y="1339346"/>
                <a:ext cx="6263654" cy="4064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Choice>
          <mc:Fallback xmlns="">
            <p:graphicFrame>
              <p:nvGraphicFramePr>
                <p:cNvPr id="4" name="图表 46">
                  <a:extLst>
                    <a:ext uri="{FF2B5EF4-FFF2-40B4-BE49-F238E27FC236}">
                      <a16:creationId xmlns:a16="http://schemas.microsoft.com/office/drawing/2014/main" id="{A1993B92-5621-049C-9C54-85763B57FADC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34342253"/>
                    </p:ext>
                  </p:extLst>
                </p:nvPr>
              </p:nvGraphicFramePr>
              <p:xfrm>
                <a:off x="3275028" y="1339346"/>
                <a:ext cx="6263654" cy="4064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7">
                  <a:extLst>
                    <a:ext uri="{FF2B5EF4-FFF2-40B4-BE49-F238E27FC236}">
                      <a16:creationId xmlns:a16="http://schemas.microsoft.com/office/drawing/2014/main" id="{2CFC7B64-C087-6E5B-B16B-6DE2AC5E5298}"/>
                    </a:ext>
                  </a:extLst>
                </p:cNvPr>
                <p:cNvSpPr txBox="1"/>
                <p:nvPr/>
              </p:nvSpPr>
              <p:spPr>
                <a:xfrm>
                  <a:off x="4459515" y="2167131"/>
                  <a:ext cx="726036" cy="372597"/>
                </a:xfrm>
                <a:prstGeom prst="rect">
                  <a:avLst/>
                </a:prstGeom>
                <a:noFill/>
                <a:ln w="19050"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𝑞𝑞𝑞𝑔</m:t>
                            </m:r>
                          </m:e>
                        </m:d>
                      </m:oMath>
                    </m:oMathPara>
                  </a14:m>
                  <a:endParaRPr lang="en-CN" sz="1600" dirty="0">
                    <a:latin typeface="Franklin Gothic Medium" panose="020B0603020102020204" pitchFamily="34" charset="0"/>
                  </a:endParaRPr>
                </a:p>
              </p:txBody>
            </p:sp>
          </mc:Choice>
          <mc:Fallback xmlns="">
            <p:sp>
              <p:nvSpPr>
                <p:cNvPr id="49" name="TextBox 7">
                  <a:extLst>
                    <a:ext uri="{FF2B5EF4-FFF2-40B4-BE49-F238E27FC236}">
                      <a16:creationId xmlns:a16="http://schemas.microsoft.com/office/drawing/2014/main" id="{146995D6-A82D-0B25-6EA2-0ADA0ADB3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9515" y="2167131"/>
                  <a:ext cx="726036" cy="3725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50">
                  <a:extLst>
                    <a:ext uri="{FF2B5EF4-FFF2-40B4-BE49-F238E27FC236}">
                      <a16:creationId xmlns:a16="http://schemas.microsoft.com/office/drawing/2014/main" id="{3FFBE272-4AFA-D026-F08A-0DC9F5637B7D}"/>
                    </a:ext>
                  </a:extLst>
                </p:cNvPr>
                <p:cNvSpPr txBox="1"/>
                <p:nvPr/>
              </p:nvSpPr>
              <p:spPr>
                <a:xfrm>
                  <a:off x="7665341" y="4556436"/>
                  <a:ext cx="1005384" cy="321051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𝑞𝑞𝑞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altLang="zh-CN" sz="1800" b="0" dirty="0">
                    <a:latin typeface="Franklin Gothic Medium" panose="020B06030201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27ED83F-E6A1-48A9-008D-0E2EBFBFCE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5341" y="4556436"/>
                  <a:ext cx="1005384" cy="321051"/>
                </a:xfrm>
                <a:prstGeom prst="rect">
                  <a:avLst/>
                </a:prstGeom>
                <a:blipFill>
                  <a:blip r:embed="rId12"/>
                  <a:stretch>
                    <a:fillRect r="-5670" b="-4762"/>
                  </a:stretch>
                </a:blipFill>
                <a:ln w="19050"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51">
                  <a:extLst>
                    <a:ext uri="{FF2B5EF4-FFF2-40B4-BE49-F238E27FC236}">
                      <a16:creationId xmlns:a16="http://schemas.microsoft.com/office/drawing/2014/main" id="{97BA057C-CE97-A60C-DF6B-C640892113EA}"/>
                    </a:ext>
                  </a:extLst>
                </p:cNvPr>
                <p:cNvSpPr txBox="1"/>
                <p:nvPr/>
              </p:nvSpPr>
              <p:spPr>
                <a:xfrm>
                  <a:off x="6406855" y="3962115"/>
                  <a:ext cx="1078173" cy="445706"/>
                </a:xfrm>
                <a:prstGeom prst="rect">
                  <a:avLst/>
                </a:prstGeom>
                <a:noFill/>
                <a:ln w="19050">
                  <a:solidFill>
                    <a:schemeClr val="accent4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𝑞𝑞𝑞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zh-CN" altLang="en-US" dirty="0">
                    <a:latin typeface="Franklin Gothic Medium" panose="020B06030201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F69ADA2-A14F-1004-D2A8-E341E7AA3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6855" y="3962115"/>
                  <a:ext cx="1078173" cy="445706"/>
                </a:xfrm>
                <a:prstGeom prst="rect">
                  <a:avLst/>
                </a:prstGeom>
                <a:blipFill>
                  <a:blip r:embed="rId13"/>
                  <a:stretch>
                    <a:fillRect r="-5769"/>
                  </a:stretch>
                </a:blipFill>
                <a:ln w="19050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5">
                  <a:extLst>
                    <a:ext uri="{FF2B5EF4-FFF2-40B4-BE49-F238E27FC236}">
                      <a16:creationId xmlns:a16="http://schemas.microsoft.com/office/drawing/2014/main" id="{C30C4825-1E6E-F99E-1FD4-F8E0A402A307}"/>
                    </a:ext>
                  </a:extLst>
                </p:cNvPr>
                <p:cNvSpPr txBox="1"/>
                <p:nvPr/>
              </p:nvSpPr>
              <p:spPr>
                <a:xfrm>
                  <a:off x="3361976" y="4314329"/>
                  <a:ext cx="652241" cy="372597"/>
                </a:xfrm>
                <a:prstGeom prst="rect">
                  <a:avLst/>
                </a:prstGeom>
                <a:noFill/>
                <a:ln w="1905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𝑞𝑞𝑞</m:t>
                            </m:r>
                          </m:e>
                        </m:d>
                      </m:oMath>
                    </m:oMathPara>
                  </a14:m>
                  <a:endParaRPr lang="en-CN" sz="1600" dirty="0">
                    <a:latin typeface="Franklin Gothic Medium" panose="020B0603020102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TextBox 5">
                  <a:extLst>
                    <a:ext uri="{FF2B5EF4-FFF2-40B4-BE49-F238E27FC236}">
                      <a16:creationId xmlns:a16="http://schemas.microsoft.com/office/drawing/2014/main" id="{6B72BDE3-9820-3B63-434E-D5244800B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976" y="4314329"/>
                  <a:ext cx="652241" cy="3725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45">
                  <a:extLst>
                    <a:ext uri="{FF2B5EF4-FFF2-40B4-BE49-F238E27FC236}">
                      <a16:creationId xmlns:a16="http://schemas.microsoft.com/office/drawing/2014/main" id="{A5A7DC79-B005-CB1A-7665-4DF43700199A}"/>
                    </a:ext>
                  </a:extLst>
                </p:cNvPr>
                <p:cNvSpPr txBox="1"/>
                <p:nvPr/>
              </p:nvSpPr>
              <p:spPr>
                <a:xfrm>
                  <a:off x="8535572" y="2757537"/>
                  <a:ext cx="1003110" cy="321051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𝑞𝑞𝑞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zh-CN" altLang="en-US" dirty="0">
                    <a:latin typeface="Franklin Gothic Medium" panose="020B06030201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E536ABD3-C90D-45BF-2C28-87EF05350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72" y="2757537"/>
                  <a:ext cx="1003110" cy="321051"/>
                </a:xfrm>
                <a:prstGeom prst="rect">
                  <a:avLst/>
                </a:prstGeom>
                <a:blipFill>
                  <a:blip r:embed="rId15"/>
                  <a:stretch>
                    <a:fillRect r="-6701" b="-4688"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C302119-647D-C337-1EE2-737BEE9CE279}"/>
              </a:ext>
            </a:extLst>
          </p:cNvPr>
          <p:cNvSpPr txBox="1"/>
          <p:nvPr/>
        </p:nvSpPr>
        <p:spPr>
          <a:xfrm>
            <a:off x="2098488" y="2488652"/>
            <a:ext cx="605523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dirty="0"/>
              <a:t>In five quark Fock sector, we use current quark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13">
                <a:extLst>
                  <a:ext uri="{FF2B5EF4-FFF2-40B4-BE49-F238E27FC236}">
                    <a16:creationId xmlns:a16="http://schemas.microsoft.com/office/drawing/2014/main" id="{939DED5A-FABD-EC44-48D9-D0305E3EC7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8115" y="1590175"/>
              <a:ext cx="8493464" cy="10099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0122">
                      <a:extLst>
                        <a:ext uri="{9D8B030D-6E8A-4147-A177-3AD203B41FA5}">
                          <a16:colId xmlns:a16="http://schemas.microsoft.com/office/drawing/2014/main" val="1524859458"/>
                        </a:ext>
                      </a:extLst>
                    </a:gridCol>
                    <a:gridCol w="1451215">
                      <a:extLst>
                        <a:ext uri="{9D8B030D-6E8A-4147-A177-3AD203B41FA5}">
                          <a16:colId xmlns:a16="http://schemas.microsoft.com/office/drawing/2014/main" val="2949830655"/>
                        </a:ext>
                      </a:extLst>
                    </a:gridCol>
                    <a:gridCol w="1273847">
                      <a:extLst>
                        <a:ext uri="{9D8B030D-6E8A-4147-A177-3AD203B41FA5}">
                          <a16:colId xmlns:a16="http://schemas.microsoft.com/office/drawing/2014/main" val="957899474"/>
                        </a:ext>
                      </a:extLst>
                    </a:gridCol>
                    <a:gridCol w="1101876">
                      <a:extLst>
                        <a:ext uri="{9D8B030D-6E8A-4147-A177-3AD203B41FA5}">
                          <a16:colId xmlns:a16="http://schemas.microsoft.com/office/drawing/2014/main" val="4273220687"/>
                        </a:ext>
                      </a:extLst>
                    </a:gridCol>
                    <a:gridCol w="1578202">
                      <a:extLst>
                        <a:ext uri="{9D8B030D-6E8A-4147-A177-3AD203B41FA5}">
                          <a16:colId xmlns:a16="http://schemas.microsoft.com/office/drawing/2014/main" val="2621814856"/>
                        </a:ext>
                      </a:extLst>
                    </a:gridCol>
                    <a:gridCol w="1578202">
                      <a:extLst>
                        <a:ext uri="{9D8B030D-6E8A-4147-A177-3AD203B41FA5}">
                          <a16:colId xmlns:a16="http://schemas.microsoft.com/office/drawing/2014/main" val="2989259531"/>
                        </a:ext>
                      </a:extLst>
                    </a:gridCol>
                  </a:tblGrid>
                  <a:tr h="5226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oMath>
                            </m:oMathPara>
                          </a14:m>
                          <a:endParaRPr lang="en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N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𝒊𝒏𝒔𝒕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489547"/>
                      </a:ext>
                    </a:extLst>
                  </a:tr>
                  <a:tr h="487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0.99 </a:t>
                          </a:r>
                          <a:r>
                            <a:rPr lang="en-CN" sz="2000" dirty="0"/>
                            <a:t>GeV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dirty="0"/>
                            <a:t>0.</a:t>
                          </a:r>
                          <a:r>
                            <a:rPr lang="en-US" altLang="zh-CN" sz="2000" dirty="0"/>
                            <a:t>94</a:t>
                          </a:r>
                          <a:r>
                            <a:rPr lang="en-CN" sz="2000" dirty="0"/>
                            <a:t> GeV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5.9</a:t>
                          </a:r>
                          <a:r>
                            <a:rPr lang="zh-CN" altLang="en-US" sz="2000" dirty="0"/>
                            <a:t> </a:t>
                          </a:r>
                          <a:r>
                            <a:rPr lang="en-CN" sz="2000" dirty="0"/>
                            <a:t>GeV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3.0</a:t>
                          </a:r>
                          <a:endParaRPr lang="en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dirty="0"/>
                            <a:t>0.</a:t>
                          </a:r>
                          <a:r>
                            <a:rPr lang="en-US" altLang="zh-CN" sz="2000" dirty="0"/>
                            <a:t>6</a:t>
                          </a:r>
                          <a:r>
                            <a:rPr lang="en-CN" sz="2000" dirty="0"/>
                            <a:t> GeV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2.7 GeV</a:t>
                          </a:r>
                          <a:endParaRPr lang="en-CN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21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13">
                <a:extLst>
                  <a:ext uri="{FF2B5EF4-FFF2-40B4-BE49-F238E27FC236}">
                    <a16:creationId xmlns:a16="http://schemas.microsoft.com/office/drawing/2014/main" id="{939DED5A-FABD-EC44-48D9-D0305E3EC7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203055"/>
                  </p:ext>
                </p:extLst>
              </p:nvPr>
            </p:nvGraphicFramePr>
            <p:xfrm>
              <a:off x="398115" y="1590175"/>
              <a:ext cx="8493464" cy="10099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0122">
                      <a:extLst>
                        <a:ext uri="{9D8B030D-6E8A-4147-A177-3AD203B41FA5}">
                          <a16:colId xmlns:a16="http://schemas.microsoft.com/office/drawing/2014/main" val="1524859458"/>
                        </a:ext>
                      </a:extLst>
                    </a:gridCol>
                    <a:gridCol w="1451215">
                      <a:extLst>
                        <a:ext uri="{9D8B030D-6E8A-4147-A177-3AD203B41FA5}">
                          <a16:colId xmlns:a16="http://schemas.microsoft.com/office/drawing/2014/main" val="2949830655"/>
                        </a:ext>
                      </a:extLst>
                    </a:gridCol>
                    <a:gridCol w="1273847">
                      <a:extLst>
                        <a:ext uri="{9D8B030D-6E8A-4147-A177-3AD203B41FA5}">
                          <a16:colId xmlns:a16="http://schemas.microsoft.com/office/drawing/2014/main" val="957899474"/>
                        </a:ext>
                      </a:extLst>
                    </a:gridCol>
                    <a:gridCol w="1101876">
                      <a:extLst>
                        <a:ext uri="{9D8B030D-6E8A-4147-A177-3AD203B41FA5}">
                          <a16:colId xmlns:a16="http://schemas.microsoft.com/office/drawing/2014/main" val="4273220687"/>
                        </a:ext>
                      </a:extLst>
                    </a:gridCol>
                    <a:gridCol w="1578202">
                      <a:extLst>
                        <a:ext uri="{9D8B030D-6E8A-4147-A177-3AD203B41FA5}">
                          <a16:colId xmlns:a16="http://schemas.microsoft.com/office/drawing/2014/main" val="2621814856"/>
                        </a:ext>
                      </a:extLst>
                    </a:gridCol>
                    <a:gridCol w="1578202">
                      <a:extLst>
                        <a:ext uri="{9D8B030D-6E8A-4147-A177-3AD203B41FA5}">
                          <a16:colId xmlns:a16="http://schemas.microsoft.com/office/drawing/2014/main" val="2989259531"/>
                        </a:ext>
                      </a:extLst>
                    </a:gridCol>
                  </a:tblGrid>
                  <a:tr h="5226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840" t="-2439" r="-4647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348" t="-2439" r="-38087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5000" t="-2439" r="-338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385057" t="-2439" r="-2885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337600" t="-2439" r="-1008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441129" t="-2439" r="-161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3489547"/>
                      </a:ext>
                    </a:extLst>
                  </a:tr>
                  <a:tr h="487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0.99 </a:t>
                          </a:r>
                          <a:r>
                            <a:rPr lang="en-CN" sz="2000" dirty="0"/>
                            <a:t>GeV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dirty="0"/>
                            <a:t>0.</a:t>
                          </a:r>
                          <a:r>
                            <a:rPr lang="en-US" altLang="zh-CN" sz="2000" dirty="0"/>
                            <a:t>94</a:t>
                          </a:r>
                          <a:r>
                            <a:rPr lang="en-CN" sz="2000" dirty="0"/>
                            <a:t> GeV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5.9</a:t>
                          </a:r>
                          <a:r>
                            <a:rPr lang="zh-CN" altLang="en-US" sz="2000" dirty="0"/>
                            <a:t> </a:t>
                          </a:r>
                          <a:r>
                            <a:rPr lang="en-CN" sz="2000" dirty="0"/>
                            <a:t>GeV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3.0</a:t>
                          </a:r>
                          <a:endParaRPr lang="en-CN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dirty="0"/>
                            <a:t>0.</a:t>
                          </a:r>
                          <a:r>
                            <a:rPr lang="en-US" altLang="zh-CN" sz="2000" dirty="0"/>
                            <a:t>6</a:t>
                          </a:r>
                          <a:r>
                            <a:rPr lang="en-CN" sz="2000" dirty="0"/>
                            <a:t> GeV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2.7 GeV</a:t>
                          </a:r>
                          <a:endParaRPr lang="en-CN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21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3507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46" y="962114"/>
            <a:ext cx="7886700" cy="485583"/>
          </a:xfrm>
        </p:spPr>
        <p:txBody>
          <a:bodyPr/>
          <a:lstStyle/>
          <a:p>
            <a:r>
              <a:rPr lang="en-US" dirty="0"/>
              <a:t>Elastic scattering of proton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71744" y="1860985"/>
                <a:ext cx="2894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</m:d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44" y="1860985"/>
                <a:ext cx="2894575" cy="276999"/>
              </a:xfrm>
              <a:prstGeom prst="rect">
                <a:avLst/>
              </a:prstGeom>
              <a:blipFill>
                <a:blip r:embed="rId2"/>
                <a:stretch>
                  <a:fillRect l="-877" t="-4545" r="-219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5319198" y="1314703"/>
            <a:ext cx="3824802" cy="1988319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11" name="Content Placeholder 4"/>
          <p:cNvSpPr txBox="1">
            <a:spLocks/>
          </p:cNvSpPr>
          <p:nvPr/>
        </p:nvSpPr>
        <p:spPr>
          <a:xfrm>
            <a:off x="452253" y="2500829"/>
            <a:ext cx="4310195" cy="1069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Elastic electron scattering established the extended nature of the proton (proton radius).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52252" y="3648704"/>
            <a:ext cx="8576133" cy="677108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Liberation Sans" pitchFamily="18"/>
                <a:ea typeface="Microsoft YaHei" pitchFamily="2"/>
                <a:cs typeface="Mangal" pitchFamily="2"/>
              </a:rPr>
              <a:t>The Fourier transformation of these </a:t>
            </a:r>
            <a:r>
              <a:rPr lang="en-US" sz="2000" dirty="0">
                <a:latin typeface="Liberation Sans" pitchFamily="18"/>
                <a:ea typeface="Microsoft YaHei" pitchFamily="2"/>
                <a:cs typeface="Mangal" pitchFamily="2"/>
              </a:rPr>
              <a:t>form factors provide spatial distributions </a:t>
            </a:r>
            <a:r>
              <a:rPr lang="en-US" dirty="0">
                <a:latin typeface="Liberation Sans" pitchFamily="18"/>
                <a:ea typeface="Microsoft YaHei" pitchFamily="2"/>
                <a:cs typeface="Mangal" pitchFamily="2"/>
              </a:rPr>
              <a:t>(</a:t>
            </a:r>
            <a:r>
              <a:rPr lang="en-US" i="1" dirty="0">
                <a:latin typeface="Liberation Sans" pitchFamily="18"/>
                <a:ea typeface="Microsoft YaHei" pitchFamily="2"/>
                <a:cs typeface="Mangal" pitchFamily="2"/>
              </a:rPr>
              <a:t>charge and magnetization distributions</a:t>
            </a:r>
            <a:r>
              <a:rPr lang="en-US" dirty="0">
                <a:latin typeface="Liberation Sans" pitchFamily="18"/>
                <a:ea typeface="Microsoft YaHei" pitchFamily="2"/>
                <a:cs typeface="Mangal" pitchFamily="2"/>
              </a:rPr>
              <a:t>).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lum/>
            <a:alphaModFix amt="71000"/>
          </a:blip>
          <a:srcRect/>
          <a:stretch>
            <a:fillRect/>
          </a:stretch>
        </p:blipFill>
        <p:spPr>
          <a:xfrm>
            <a:off x="5930685" y="4367905"/>
            <a:ext cx="2859825" cy="208117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9" name="TextBox 18"/>
          <p:cNvSpPr txBox="1"/>
          <p:nvPr/>
        </p:nvSpPr>
        <p:spPr>
          <a:xfrm>
            <a:off x="1617071" y="1466952"/>
            <a:ext cx="29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rgbClr val="0070C0"/>
                </a:solidFill>
              </a:rPr>
              <a:t>[ </a:t>
            </a:r>
            <a:r>
              <a:rPr lang="en-US" sz="1600" i="1" dirty="0">
                <a:solidFill>
                  <a:srgbClr val="0070C0"/>
                </a:solidFill>
              </a:rPr>
              <a:t>R. Hofstadter, Nobel Prize 1961</a:t>
            </a:r>
            <a:r>
              <a:rPr lang="en-US" sz="1600" dirty="0">
                <a:solidFill>
                  <a:srgbClr val="0070C0"/>
                </a:solidFill>
              </a:rPr>
              <a:t> ]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5952" y="13685"/>
            <a:ext cx="9144000" cy="9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Electromagnetic Form Factor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29F1D-B89B-064F-BC18-0AE43A54AAF9}"/>
              </a:ext>
            </a:extLst>
          </p:cNvPr>
          <p:cNvSpPr txBox="1"/>
          <p:nvPr/>
        </p:nvSpPr>
        <p:spPr>
          <a:xfrm>
            <a:off x="1200899" y="6009186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Dirac Form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730BF-8AC9-7947-93E0-D1EAC84599E4}"/>
              </a:ext>
            </a:extLst>
          </p:cNvPr>
          <p:cNvSpPr txBox="1"/>
          <p:nvPr/>
        </p:nvSpPr>
        <p:spPr>
          <a:xfrm>
            <a:off x="3584675" y="6009186"/>
            <a:ext cx="19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Pauli Form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8C0DB-4AE7-0FD6-74EB-D52C14DC587D}"/>
                  </a:ext>
                </a:extLst>
              </p:cNvPr>
              <p:cNvSpPr txBox="1"/>
              <p:nvPr/>
            </p:nvSpPr>
            <p:spPr>
              <a:xfrm>
                <a:off x="194380" y="4568200"/>
                <a:ext cx="5450595" cy="1383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CN" sz="2400" dirty="0"/>
                  <a:t>=</a:t>
                </a:r>
              </a:p>
              <a:p>
                <a:pPr>
                  <a:lnSpc>
                    <a:spcPct val="150000"/>
                  </a:lnSpc>
                </a:pPr>
                <a:r>
                  <a:rPr lang="en-CN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8C0DB-4AE7-0FD6-74EB-D52C14DC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80" y="4568200"/>
                <a:ext cx="5450595" cy="1383264"/>
              </a:xfrm>
              <a:prstGeom prst="rect">
                <a:avLst/>
              </a:prstGeom>
              <a:blipFill>
                <a:blip r:embed="rId5"/>
                <a:stretch>
                  <a:fillRect l="-2791" r="-1628" b="-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74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98C1-9139-69DE-4EB4-10E13E0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970573"/>
          </a:xfrm>
        </p:spPr>
        <p:txBody>
          <a:bodyPr/>
          <a:lstStyle/>
          <a:p>
            <a:pPr algn="ctr"/>
            <a:r>
              <a:rPr lang="en-CN" dirty="0"/>
              <a:t>Electromagnetic Form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180935-6FC0-8171-AD2D-674A8083A061}"/>
                  </a:ext>
                </a:extLst>
              </p:cNvPr>
              <p:cNvSpPr txBox="1"/>
              <p:nvPr/>
            </p:nvSpPr>
            <p:spPr>
              <a:xfrm>
                <a:off x="6067321" y="2283774"/>
                <a:ext cx="24318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=0.72±0.05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fm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180935-6FC0-8171-AD2D-674A8083A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321" y="2283774"/>
                <a:ext cx="2431884" cy="563680"/>
              </a:xfrm>
              <a:prstGeom prst="rect">
                <a:avLst/>
              </a:prstGeom>
              <a:blipFill>
                <a:blip r:embed="rId2"/>
                <a:stretch>
                  <a:fillRect r="-5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8FFC798-1B3A-4D38-5381-4EA5F52E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25"/>
            <a:ext cx="605117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0DB27C-1B98-3267-9FD0-675E9E01F0F6}"/>
              </a:ext>
            </a:extLst>
          </p:cNvPr>
          <p:cNvSpPr txBox="1"/>
          <p:nvPr/>
        </p:nvSpPr>
        <p:spPr>
          <a:xfrm>
            <a:off x="5289681" y="1299878"/>
            <a:ext cx="261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Electromagnetic Radii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7E3CA-3722-056E-13FF-869DF6D2DE30}"/>
              </a:ext>
            </a:extLst>
          </p:cNvPr>
          <p:cNvSpPr txBox="1"/>
          <p:nvPr/>
        </p:nvSpPr>
        <p:spPr>
          <a:xfrm>
            <a:off x="5512049" y="1826372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Charge radius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C1336-27CF-14BA-262F-AC2EAF2E1E31}"/>
              </a:ext>
            </a:extLst>
          </p:cNvPr>
          <p:cNvSpPr txBox="1"/>
          <p:nvPr/>
        </p:nvSpPr>
        <p:spPr>
          <a:xfrm>
            <a:off x="5507939" y="3751556"/>
            <a:ext cx="176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Magnetic radius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A00832-03AB-61FB-8F95-EBE39580877C}"/>
                  </a:ext>
                </a:extLst>
              </p:cNvPr>
              <p:cNvSpPr txBox="1"/>
              <p:nvPr/>
            </p:nvSpPr>
            <p:spPr>
              <a:xfrm>
                <a:off x="6076126" y="4349077"/>
                <a:ext cx="237436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=0.73±0.02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fm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A00832-03AB-61FB-8F95-EBE395808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126" y="4349077"/>
                <a:ext cx="2374368" cy="563680"/>
              </a:xfrm>
              <a:prstGeom prst="rect">
                <a:avLst/>
              </a:prstGeom>
              <a:blipFill>
                <a:blip r:embed="rId4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0A35EC-0558-5A01-2F41-474B4FEDB52E}"/>
                  </a:ext>
                </a:extLst>
              </p:cNvPr>
              <p:cNvSpPr txBox="1"/>
              <p:nvPr/>
            </p:nvSpPr>
            <p:spPr>
              <a:xfrm>
                <a:off x="6051176" y="3131056"/>
                <a:ext cx="2648995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0.840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−0.002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+0.003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fm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0A35EC-0558-5A01-2F41-474B4FEDB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76" y="3131056"/>
                <a:ext cx="2648995" cy="563680"/>
              </a:xfrm>
              <a:prstGeom prst="rect">
                <a:avLst/>
              </a:prstGeom>
              <a:blipFill>
                <a:blip r:embed="rId5"/>
                <a:stretch>
                  <a:fillRect r="-19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351A56-082E-65E5-5367-828D7B8C68B8}"/>
                  </a:ext>
                </a:extLst>
              </p:cNvPr>
              <p:cNvSpPr txBox="1"/>
              <p:nvPr/>
            </p:nvSpPr>
            <p:spPr>
              <a:xfrm>
                <a:off x="6051175" y="5140946"/>
                <a:ext cx="2750946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0.849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−0.003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+0.003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fm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351A56-082E-65E5-5367-828D7B8C6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75" y="5140946"/>
                <a:ext cx="2750946" cy="5636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039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826" y="53197"/>
            <a:ext cx="8330035" cy="7909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Parton Distribution Functions (PDF)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165" y="844104"/>
            <a:ext cx="576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Deep Inelastic Scattering (SLAC 1968)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3" y="1403421"/>
            <a:ext cx="4182552" cy="2755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65847" y="1544096"/>
                <a:ext cx="2972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47" y="1544096"/>
                <a:ext cx="2972417" cy="276999"/>
              </a:xfrm>
              <a:prstGeom prst="rect">
                <a:avLst/>
              </a:prstGeom>
              <a:blipFill>
                <a:blip r:embed="rId3"/>
                <a:stretch>
                  <a:fillRect l="-426" t="-4545" r="-212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299" y="2047831"/>
            <a:ext cx="3001079" cy="12737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7165" y="4416508"/>
            <a:ext cx="8808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itchFamily="2" charset="2"/>
              <a:buChar char="Ø"/>
            </a:pPr>
            <a:r>
              <a:rPr lang="en-US" sz="2400" b="1" dirty="0">
                <a:latin typeface="Liberation Sans" pitchFamily="18"/>
                <a:ea typeface="Microsoft YaHei" pitchFamily="2"/>
                <a:cs typeface="Mangal" pitchFamily="2"/>
              </a:rPr>
              <a:t>Parton distribution functions </a:t>
            </a:r>
            <a:r>
              <a:rPr lang="en-US" sz="2400" dirty="0">
                <a:latin typeface="Liberation Sans" pitchFamily="18"/>
                <a:ea typeface="Microsoft YaHei" pitchFamily="2"/>
                <a:cs typeface="Mangal" pitchFamily="2"/>
              </a:rPr>
              <a:t>(PDFs) are extracted from DIS processes.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4003" y="6035783"/>
            <a:ext cx="8847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latin typeface="Liberation Sans" pitchFamily="18"/>
                <a:ea typeface="Microsoft YaHei" pitchFamily="2"/>
                <a:cs typeface="Mangal" pitchFamily="2"/>
              </a:rPr>
              <a:t>PDFs encode the distribution of longitudinal momentum and polarization carried by the constituents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2299" y="3447918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Discovery of spin ½ quarks and </a:t>
            </a:r>
            <a:r>
              <a:rPr lang="en-US" dirty="0" err="1">
                <a:solidFill>
                  <a:srgbClr val="0070C0"/>
                </a:solidFill>
              </a:rPr>
              <a:t>partonic</a:t>
            </a:r>
            <a:r>
              <a:rPr lang="en-US" dirty="0">
                <a:solidFill>
                  <a:srgbClr val="0070C0"/>
                </a:solidFill>
              </a:rPr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40549" y="1547035"/>
                <a:ext cx="3788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49" y="1547035"/>
                <a:ext cx="37884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72092" y="3280420"/>
                <a:ext cx="4946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92" y="3280420"/>
                <a:ext cx="494608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7EC5EA-7A38-944D-AA33-6B529F746C27}"/>
                  </a:ext>
                </a:extLst>
              </p:cNvPr>
              <p:cNvSpPr txBox="1"/>
              <p:nvPr/>
            </p:nvSpPr>
            <p:spPr>
              <a:xfrm>
                <a:off x="1918848" y="5247505"/>
                <a:ext cx="5585503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7EC5EA-7A38-944D-AA33-6B529F74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48" y="5247505"/>
                <a:ext cx="5585503" cy="588174"/>
              </a:xfrm>
              <a:prstGeom prst="rect">
                <a:avLst/>
              </a:prstGeom>
              <a:blipFill>
                <a:blip r:embed="rId7"/>
                <a:stretch>
                  <a:fillRect t="-189583" b="-2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98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B13D-6D02-5BBA-F985-E0E25BEC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" y="0"/>
            <a:ext cx="8870732" cy="910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Deep Inelastic Scattering Cross Section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D4EBC-19AE-9F6D-F631-ADF02563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59" y="920131"/>
            <a:ext cx="2146300" cy="187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87A22-9D8A-4939-F23D-7ECC8BD2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60" y="1436648"/>
            <a:ext cx="4560740" cy="80763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D29F298-8D43-C282-812E-F10F3E5862A7}"/>
              </a:ext>
            </a:extLst>
          </p:cNvPr>
          <p:cNvSpPr/>
          <p:nvPr/>
        </p:nvSpPr>
        <p:spPr>
          <a:xfrm>
            <a:off x="2647507" y="1707556"/>
            <a:ext cx="1020725" cy="2658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BA5BD-5227-70DC-23E5-1588CB3BB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948" y="2541729"/>
            <a:ext cx="2146298" cy="159439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533D30F-D9FF-EAF3-6AB1-0BB51F91150B}"/>
              </a:ext>
            </a:extLst>
          </p:cNvPr>
          <p:cNvSpPr/>
          <p:nvPr/>
        </p:nvSpPr>
        <p:spPr>
          <a:xfrm>
            <a:off x="5598264" y="3296092"/>
            <a:ext cx="1020725" cy="2658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3E8D7-CEB9-F167-6CD7-FDAE35453A56}"/>
              </a:ext>
            </a:extLst>
          </p:cNvPr>
          <p:cNvSpPr txBox="1"/>
          <p:nvPr/>
        </p:nvSpPr>
        <p:spPr>
          <a:xfrm>
            <a:off x="5291367" y="2912386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CN"/>
              <a:t>ptic</a:t>
            </a:r>
            <a:r>
              <a:rPr lang="en-US" dirty="0"/>
              <a:t>al</a:t>
            </a:r>
            <a:r>
              <a:rPr lang="en-CN"/>
              <a:t> </a:t>
            </a:r>
            <a:r>
              <a:rPr lang="en-CN" dirty="0"/>
              <a:t>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AEAD2A-F971-D535-772A-84C2F66D7550}"/>
                  </a:ext>
                </a:extLst>
              </p:cNvPr>
              <p:cNvSpPr txBox="1"/>
              <p:nvPr/>
            </p:nvSpPr>
            <p:spPr>
              <a:xfrm>
                <a:off x="414670" y="5976080"/>
                <a:ext cx="30853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DIS Limit: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AEAD2A-F971-D535-772A-84C2F66D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5976080"/>
                <a:ext cx="3085396" cy="400110"/>
              </a:xfrm>
              <a:prstGeom prst="rect">
                <a:avLst/>
              </a:prstGeom>
              <a:blipFill>
                <a:blip r:embed="rId6"/>
                <a:stretch>
                  <a:fillRect l="-2049" t="-6061" b="-27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10502C4-41AD-C3E4-D5B1-6AD40F95A1C1}"/>
              </a:ext>
            </a:extLst>
          </p:cNvPr>
          <p:cNvGrpSpPr/>
          <p:nvPr/>
        </p:nvGrpSpPr>
        <p:grpSpPr>
          <a:xfrm>
            <a:off x="141940" y="4197343"/>
            <a:ext cx="8618660" cy="1767522"/>
            <a:chOff x="141940" y="4197343"/>
            <a:chExt cx="8618660" cy="176752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9C2E4C8-EA94-E45F-805B-8E068F0FEFCD}"/>
                </a:ext>
              </a:extLst>
            </p:cNvPr>
            <p:cNvGrpSpPr/>
            <p:nvPr/>
          </p:nvGrpSpPr>
          <p:grpSpPr>
            <a:xfrm>
              <a:off x="141940" y="4197343"/>
              <a:ext cx="8618660" cy="1767522"/>
              <a:chOff x="141940" y="4197343"/>
              <a:chExt cx="8618660" cy="176752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A077B4D-7D9D-6690-4491-996E49C5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940" y="4197343"/>
                <a:ext cx="8373410" cy="167468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0B935C-E8FA-C82F-3579-C39BF6CE4EFF}"/>
                  </a:ext>
                </a:extLst>
              </p:cNvPr>
              <p:cNvSpPr/>
              <p:nvPr/>
            </p:nvSpPr>
            <p:spPr>
              <a:xfrm>
                <a:off x="6915594" y="4912242"/>
                <a:ext cx="1845006" cy="1052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DED9C4-8F7F-937D-2138-C954831A8A62}"/>
                    </a:ext>
                  </a:extLst>
                </p:cNvPr>
                <p:cNvSpPr txBox="1"/>
                <p:nvPr/>
              </p:nvSpPr>
              <p:spPr>
                <a:xfrm>
                  <a:off x="6958237" y="5034684"/>
                  <a:ext cx="1156535" cy="602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DED9C4-8F7F-937D-2138-C954831A8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237" y="5034684"/>
                  <a:ext cx="1156535" cy="602473"/>
                </a:xfrm>
                <a:prstGeom prst="rect">
                  <a:avLst/>
                </a:prstGeom>
                <a:blipFill>
                  <a:blip r:embed="rId8"/>
                  <a:stretch>
                    <a:fillRect l="-2174" r="-4348" b="-1428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D8AA37-5F26-8DE3-2DE7-D249E9957E87}"/>
                  </a:ext>
                </a:extLst>
              </p:cNvPr>
              <p:cNvSpPr txBox="1"/>
              <p:nvPr/>
            </p:nvSpPr>
            <p:spPr>
              <a:xfrm>
                <a:off x="414670" y="2975885"/>
                <a:ext cx="5004218" cy="8197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D8AA37-5F26-8DE3-2DE7-D249E995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2975885"/>
                <a:ext cx="5004218" cy="819776"/>
              </a:xfrm>
              <a:prstGeom prst="rect">
                <a:avLst/>
              </a:prstGeom>
              <a:blipFill>
                <a:blip r:embed="rId9"/>
                <a:stretch>
                  <a:fillRect l="-1519" b="-75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31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BBDA-4ED8-AA11-650F-27B9A236E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8432"/>
            <a:ext cx="7886700" cy="985209"/>
          </a:xfrm>
        </p:spPr>
        <p:txBody>
          <a:bodyPr/>
          <a:lstStyle/>
          <a:p>
            <a:r>
              <a:rPr lang="en-CN" dirty="0"/>
              <a:t>Example: Collinear Factorization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BF911-E6EF-746D-C813-6E488990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1745302"/>
            <a:ext cx="8503044" cy="2509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ABDDE4-2500-BDC9-7B16-AFE99A1CEF26}"/>
                  </a:ext>
                </a:extLst>
              </p:cNvPr>
              <p:cNvSpPr txBox="1"/>
              <p:nvPr/>
            </p:nvSpPr>
            <p:spPr>
              <a:xfrm>
                <a:off x="127591" y="1260529"/>
                <a:ext cx="59447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CN" sz="2400" dirty="0"/>
                  <a:t>Collinear Approximation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CN" sz="2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ABDDE4-2500-BDC9-7B16-AFE99A1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91" y="1260529"/>
                <a:ext cx="5944704" cy="461665"/>
              </a:xfrm>
              <a:prstGeom prst="rect">
                <a:avLst/>
              </a:prstGeom>
              <a:blipFill>
                <a:blip r:embed="rId3"/>
                <a:stretch>
                  <a:fillRect l="-1493" t="-10811" r="-426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wn Arrow 7">
            <a:extLst>
              <a:ext uri="{FF2B5EF4-FFF2-40B4-BE49-F238E27FC236}">
                <a16:creationId xmlns:a16="http://schemas.microsoft.com/office/drawing/2014/main" id="{2D04F111-DC61-D91E-87A4-153C3AB8ADCE}"/>
              </a:ext>
            </a:extLst>
          </p:cNvPr>
          <p:cNvSpPr/>
          <p:nvPr/>
        </p:nvSpPr>
        <p:spPr>
          <a:xfrm>
            <a:off x="6072295" y="3774558"/>
            <a:ext cx="211547" cy="10632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AF5CB5-138D-1BFE-FD00-4B3458A31E5C}"/>
              </a:ext>
            </a:extLst>
          </p:cNvPr>
          <p:cNvSpPr txBox="1"/>
          <p:nvPr/>
        </p:nvSpPr>
        <p:spPr>
          <a:xfrm>
            <a:off x="1759599" y="5915878"/>
            <a:ext cx="17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</a:t>
            </a:r>
            <a:r>
              <a:rPr lang="en-CN"/>
              <a:t>a </a:t>
            </a:r>
            <a:r>
              <a:rPr lang="en-US" dirty="0"/>
              <a:t>hadron</a:t>
            </a:r>
            <a:r>
              <a:rPr lang="en-CN"/>
              <a:t> </a:t>
            </a:r>
            <a:r>
              <a:rPr lang="en-CN" dirty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A7B7FF-0AC1-A577-64ED-A29F3AA470ED}"/>
                  </a:ext>
                </a:extLst>
              </p:cNvPr>
              <p:cNvSpPr txBox="1"/>
              <p:nvPr/>
            </p:nvSpPr>
            <p:spPr>
              <a:xfrm>
                <a:off x="188221" y="4853647"/>
                <a:ext cx="8381782" cy="812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begChr m:val="⟨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A7B7FF-0AC1-A577-64ED-A29F3AA47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21" y="4853647"/>
                <a:ext cx="8381782" cy="812274"/>
              </a:xfrm>
              <a:prstGeom prst="rect">
                <a:avLst/>
              </a:prstGeom>
              <a:blipFill>
                <a:blip r:embed="rId4"/>
                <a:stretch>
                  <a:fillRect l="-756" t="-192188" r="-908" b="-2796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1EA8A0-8A08-7CD9-72AF-CB7276073E3F}"/>
                  </a:ext>
                </a:extLst>
              </p:cNvPr>
              <p:cNvSpPr txBox="1"/>
              <p:nvPr/>
            </p:nvSpPr>
            <p:spPr>
              <a:xfrm>
                <a:off x="859737" y="5920054"/>
                <a:ext cx="8998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1EA8A0-8A08-7CD9-72AF-CB727607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37" y="5920054"/>
                <a:ext cx="899862" cy="307777"/>
              </a:xfrm>
              <a:prstGeom prst="rect">
                <a:avLst/>
              </a:prstGeom>
              <a:blipFill>
                <a:blip r:embed="rId5"/>
                <a:stretch>
                  <a:fillRect l="-9722" r="-9722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428D7-2F33-FBF7-D1A2-E89A91791652}"/>
                  </a:ext>
                </a:extLst>
              </p:cNvPr>
              <p:cNvSpPr txBox="1"/>
              <p:nvPr/>
            </p:nvSpPr>
            <p:spPr>
              <a:xfrm>
                <a:off x="2585545" y="1818289"/>
                <a:ext cx="1477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428D7-2F33-FBF7-D1A2-E89A91791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45" y="1818289"/>
                <a:ext cx="147713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DA7639-9495-8C0A-878F-6BB757E17DC0}"/>
                  </a:ext>
                </a:extLst>
              </p:cNvPr>
              <p:cNvSpPr txBox="1"/>
              <p:nvPr/>
            </p:nvSpPr>
            <p:spPr>
              <a:xfrm>
                <a:off x="809297" y="6369269"/>
                <a:ext cx="7225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large momentum transfer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defines the direction of the light-front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DA7639-9495-8C0A-878F-6BB757E17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7" y="6369269"/>
                <a:ext cx="7225119" cy="369332"/>
              </a:xfrm>
              <a:prstGeom prst="rect">
                <a:avLst/>
              </a:prstGeom>
              <a:blipFill>
                <a:blip r:embed="rId7"/>
                <a:stretch>
                  <a:fillRect l="-702" t="-6667" r="-7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530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F7F0-728B-8610-EDA3-DE4B9E20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5841"/>
          </a:xfrm>
        </p:spPr>
        <p:txBody>
          <a:bodyPr/>
          <a:lstStyle/>
          <a:p>
            <a:pPr algn="ctr"/>
            <a:r>
              <a:rPr lang="en-CN" dirty="0"/>
              <a:t>LFWFs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DBF06-41B3-397A-16CF-8CCABA320D1D}"/>
              </a:ext>
            </a:extLst>
          </p:cNvPr>
          <p:cNvSpPr txBox="1"/>
          <p:nvPr/>
        </p:nvSpPr>
        <p:spPr>
          <a:xfrm>
            <a:off x="53163" y="995841"/>
            <a:ext cx="461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2000" dirty="0"/>
              <a:t>For the Parton Distribution Functions: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076D17F-6386-3306-FC57-04135B51AC2F}"/>
              </a:ext>
            </a:extLst>
          </p:cNvPr>
          <p:cNvSpPr/>
          <p:nvPr/>
        </p:nvSpPr>
        <p:spPr>
          <a:xfrm rot="16200000">
            <a:off x="5530296" y="1277188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D73D72C5-DA90-ACB2-4F5D-59BF95F811C9}"/>
              </a:ext>
            </a:extLst>
          </p:cNvPr>
          <p:cNvSpPr/>
          <p:nvPr/>
        </p:nvSpPr>
        <p:spPr>
          <a:xfrm>
            <a:off x="5305280" y="1530711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BE57DC-EAD6-83E5-61E2-A48D98BD166B}"/>
              </a:ext>
            </a:extLst>
          </p:cNvPr>
          <p:cNvSpPr/>
          <p:nvPr/>
        </p:nvSpPr>
        <p:spPr>
          <a:xfrm>
            <a:off x="5759506" y="189647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1FCFA0-3FA6-9788-4C9A-E032438066D8}"/>
              </a:ext>
            </a:extLst>
          </p:cNvPr>
          <p:cNvSpPr/>
          <p:nvPr/>
        </p:nvSpPr>
        <p:spPr>
          <a:xfrm>
            <a:off x="5437871" y="1883673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A3FE8B-FC22-79F9-7EF2-1FBFA0E2EDC4}"/>
              </a:ext>
            </a:extLst>
          </p:cNvPr>
          <p:cNvGrpSpPr/>
          <p:nvPr/>
        </p:nvGrpSpPr>
        <p:grpSpPr>
          <a:xfrm>
            <a:off x="5604311" y="1569326"/>
            <a:ext cx="182880" cy="457200"/>
            <a:chOff x="6087987" y="4989903"/>
            <a:chExt cx="182880" cy="4572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30C2ED-8256-D8FA-33FB-5E3740DA4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BA8CF6-0058-9B3E-8D42-52B56769B779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85BE9-73BB-A3CD-5C45-E95A82373B02}"/>
              </a:ext>
            </a:extLst>
          </p:cNvPr>
          <p:cNvSpPr/>
          <p:nvPr/>
        </p:nvSpPr>
        <p:spPr>
          <a:xfrm>
            <a:off x="5603144" y="2262983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2550010-FC38-A2CD-3F43-720B4C6372A1}"/>
              </a:ext>
            </a:extLst>
          </p:cNvPr>
          <p:cNvSpPr/>
          <p:nvPr/>
        </p:nvSpPr>
        <p:spPr>
          <a:xfrm rot="16200000">
            <a:off x="6355880" y="1277188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5D9FE3FD-8EA3-3975-831C-0715E4B9EE59}"/>
              </a:ext>
            </a:extLst>
          </p:cNvPr>
          <p:cNvSpPr/>
          <p:nvPr/>
        </p:nvSpPr>
        <p:spPr>
          <a:xfrm>
            <a:off x="6130864" y="1530711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560C04-9B50-0282-2433-B12FAC0C1F51}"/>
              </a:ext>
            </a:extLst>
          </p:cNvPr>
          <p:cNvSpPr/>
          <p:nvPr/>
        </p:nvSpPr>
        <p:spPr>
          <a:xfrm>
            <a:off x="6585090" y="189647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18AE2A-2B40-EF42-9C2A-21F149B566A3}"/>
              </a:ext>
            </a:extLst>
          </p:cNvPr>
          <p:cNvSpPr/>
          <p:nvPr/>
        </p:nvSpPr>
        <p:spPr>
          <a:xfrm>
            <a:off x="6263455" y="1883673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764BF-DF0A-F8CE-A48B-5FB441946828}"/>
              </a:ext>
            </a:extLst>
          </p:cNvPr>
          <p:cNvGrpSpPr/>
          <p:nvPr/>
        </p:nvGrpSpPr>
        <p:grpSpPr>
          <a:xfrm>
            <a:off x="6429895" y="1569326"/>
            <a:ext cx="182880" cy="457200"/>
            <a:chOff x="6087987" y="4989903"/>
            <a:chExt cx="182880" cy="45720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92F4445-87F8-855E-4CB0-F19471D0C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F68D84-4B05-61BB-8B0F-6613E5EE1053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8F88-9990-18CF-9599-4700305D0E4A}"/>
              </a:ext>
            </a:extLst>
          </p:cNvPr>
          <p:cNvSpPr/>
          <p:nvPr/>
        </p:nvSpPr>
        <p:spPr>
          <a:xfrm>
            <a:off x="6428728" y="2262983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F3D93629-1C94-3E1D-E02C-B135F15C1103}"/>
              </a:ext>
            </a:extLst>
          </p:cNvPr>
          <p:cNvSpPr/>
          <p:nvPr/>
        </p:nvSpPr>
        <p:spPr>
          <a:xfrm>
            <a:off x="6975352" y="1715097"/>
            <a:ext cx="365760" cy="365760"/>
          </a:xfrm>
          <a:prstGeom prst="plus">
            <a:avLst>
              <a:gd name="adj" fmla="val 45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12C9DBE-0FB1-AC75-AD8A-335CA6E17004}"/>
              </a:ext>
            </a:extLst>
          </p:cNvPr>
          <p:cNvSpPr/>
          <p:nvPr/>
        </p:nvSpPr>
        <p:spPr>
          <a:xfrm rot="16200000">
            <a:off x="7638664" y="1292668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5DB70E04-C62B-7DBC-852F-787AB46B831F}"/>
              </a:ext>
            </a:extLst>
          </p:cNvPr>
          <p:cNvSpPr/>
          <p:nvPr/>
        </p:nvSpPr>
        <p:spPr>
          <a:xfrm>
            <a:off x="7413648" y="1546191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00B076-C08B-3A97-3DB4-23E303720446}"/>
              </a:ext>
            </a:extLst>
          </p:cNvPr>
          <p:cNvSpPr/>
          <p:nvPr/>
        </p:nvSpPr>
        <p:spPr>
          <a:xfrm>
            <a:off x="7867874" y="191195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A4AB24-3D38-C1C2-2A56-8C3806E43274}"/>
              </a:ext>
            </a:extLst>
          </p:cNvPr>
          <p:cNvSpPr/>
          <p:nvPr/>
        </p:nvSpPr>
        <p:spPr>
          <a:xfrm>
            <a:off x="7546239" y="1899153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A31944-6FF2-7E61-67A5-0EB5E6D1F9AD}"/>
              </a:ext>
            </a:extLst>
          </p:cNvPr>
          <p:cNvGrpSpPr/>
          <p:nvPr/>
        </p:nvGrpSpPr>
        <p:grpSpPr>
          <a:xfrm rot="10800000">
            <a:off x="7712679" y="1584806"/>
            <a:ext cx="182880" cy="457200"/>
            <a:chOff x="6087987" y="4989903"/>
            <a:chExt cx="182880" cy="4572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CB7712-38A3-37E3-1DCF-E982F8932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26E58F-81F0-E26E-EEDC-FA0720AD1221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7A93EC2-BBCF-A6AA-BF63-F04F127017FE}"/>
              </a:ext>
            </a:extLst>
          </p:cNvPr>
          <p:cNvSpPr/>
          <p:nvPr/>
        </p:nvSpPr>
        <p:spPr>
          <a:xfrm>
            <a:off x="7711512" y="2278463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8C8CCBE-2272-7A0C-0078-DE70F7CA5593}"/>
              </a:ext>
            </a:extLst>
          </p:cNvPr>
          <p:cNvSpPr/>
          <p:nvPr/>
        </p:nvSpPr>
        <p:spPr>
          <a:xfrm rot="16200000">
            <a:off x="8464248" y="1292668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BBEF2828-57ED-7014-2228-47D2652B3994}"/>
              </a:ext>
            </a:extLst>
          </p:cNvPr>
          <p:cNvSpPr/>
          <p:nvPr/>
        </p:nvSpPr>
        <p:spPr>
          <a:xfrm>
            <a:off x="8239232" y="1546191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9219FD-B558-8324-0B64-27B204579E9C}"/>
              </a:ext>
            </a:extLst>
          </p:cNvPr>
          <p:cNvSpPr/>
          <p:nvPr/>
        </p:nvSpPr>
        <p:spPr>
          <a:xfrm>
            <a:off x="8693458" y="191195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E01645-F860-CA57-D9F0-8F385F3B9019}"/>
              </a:ext>
            </a:extLst>
          </p:cNvPr>
          <p:cNvSpPr/>
          <p:nvPr/>
        </p:nvSpPr>
        <p:spPr>
          <a:xfrm>
            <a:off x="8371823" y="1899153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9630F0-5550-C869-E65B-D2BC17C0EF51}"/>
              </a:ext>
            </a:extLst>
          </p:cNvPr>
          <p:cNvGrpSpPr/>
          <p:nvPr/>
        </p:nvGrpSpPr>
        <p:grpSpPr>
          <a:xfrm rot="10800000">
            <a:off x="8538263" y="1584806"/>
            <a:ext cx="182880" cy="457200"/>
            <a:chOff x="6087987" y="4989903"/>
            <a:chExt cx="182880" cy="4572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5E176B0-E4C2-D04A-6C20-7113BCA0C2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0AB726-E325-D543-55BD-8BADDD4F8796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A285EB4-8FF3-2F61-A1B7-392E6726957F}"/>
              </a:ext>
            </a:extLst>
          </p:cNvPr>
          <p:cNvSpPr/>
          <p:nvPr/>
        </p:nvSpPr>
        <p:spPr>
          <a:xfrm>
            <a:off x="8537096" y="2278463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36A09-6127-9014-7F03-5EB8B66036A1}"/>
              </a:ext>
            </a:extLst>
          </p:cNvPr>
          <p:cNvSpPr/>
          <p:nvPr/>
        </p:nvSpPr>
        <p:spPr>
          <a:xfrm>
            <a:off x="70540" y="1691724"/>
            <a:ext cx="2493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Unpolarized PDFs: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C5BC3-B348-C3E1-F93D-BBD023FB1329}"/>
                  </a:ext>
                </a:extLst>
              </p:cNvPr>
              <p:cNvSpPr txBox="1"/>
              <p:nvPr/>
            </p:nvSpPr>
            <p:spPr>
              <a:xfrm>
                <a:off x="91986" y="2655336"/>
                <a:ext cx="8675837" cy="812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∫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CN" sz="2000" dirty="0"/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C5BC3-B348-C3E1-F93D-BBD023FB1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6" y="2655336"/>
                <a:ext cx="8675837" cy="812467"/>
              </a:xfrm>
              <a:prstGeom prst="rect">
                <a:avLst/>
              </a:prstGeom>
              <a:blipFill>
                <a:blip r:embed="rId2"/>
                <a:stretch>
                  <a:fillRect t="-132308" b="-18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BD7859F1-A562-0EB6-E979-AD6AF7B8D0AB}"/>
              </a:ext>
            </a:extLst>
          </p:cNvPr>
          <p:cNvSpPr txBox="1"/>
          <p:nvPr/>
        </p:nvSpPr>
        <p:spPr>
          <a:xfrm>
            <a:off x="165020" y="3733629"/>
            <a:ext cx="530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Notes: Assume index 1 represent the struck partons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CC71D-3C1A-3162-A6A5-D03545573183}"/>
              </a:ext>
            </a:extLst>
          </p:cNvPr>
          <p:cNvSpPr txBox="1"/>
          <p:nvPr/>
        </p:nvSpPr>
        <p:spPr>
          <a:xfrm>
            <a:off x="165020" y="4458390"/>
            <a:ext cx="8732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/>
              <a:t>The </a:t>
            </a:r>
            <a:r>
              <a:rPr lang="en-CN" sz="2000" dirty="0">
                <a:solidFill>
                  <a:srgbClr val="C00000"/>
                </a:solidFill>
              </a:rPr>
              <a:t>Unpolarized PDFs </a:t>
            </a:r>
            <a:r>
              <a:rPr lang="en-CN" sz="2000" dirty="0"/>
              <a:t>represent the </a:t>
            </a:r>
            <a:r>
              <a:rPr lang="en-CN" sz="2000" dirty="0">
                <a:solidFill>
                  <a:srgbClr val="C00000"/>
                </a:solidFill>
              </a:rPr>
              <a:t>number density distribution </a:t>
            </a:r>
            <a:r>
              <a:rPr lang="en-CN" sz="2000" dirty="0"/>
              <a:t>of partons inside the hadron with respect to the momentum fraction</a:t>
            </a:r>
          </a:p>
        </p:txBody>
      </p:sp>
    </p:spTree>
    <p:extLst>
      <p:ext uri="{BB962C8B-B14F-4D97-AF65-F5344CB8AC3E}">
        <p14:creationId xmlns:p14="http://schemas.microsoft.com/office/powerpoint/2010/main" val="2782445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0FC9CB-ADC4-633D-44DC-C382DDCCEF6A}"/>
              </a:ext>
            </a:extLst>
          </p:cNvPr>
          <p:cNvSpPr txBox="1"/>
          <p:nvPr/>
        </p:nvSpPr>
        <p:spPr>
          <a:xfrm>
            <a:off x="10160" y="220501"/>
            <a:ext cx="912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33"/>
                </a:solidFill>
                <a:latin typeface="Franklin Gothic Medium" panose="020B0603020102020204" pitchFamily="34" charset="0"/>
                <a:ea typeface="Microsoft YaHei UI" panose="020B0503020204020204" pitchFamily="34" charset="-122"/>
              </a:rPr>
              <a:t>Unpolarized PDF</a:t>
            </a:r>
            <a:endParaRPr lang="zh-CN" altLang="en-US" sz="3600" dirty="0">
              <a:solidFill>
                <a:srgbClr val="333333"/>
              </a:solidFill>
              <a:latin typeface="Franklin Gothic Medium" panose="020B0603020102020204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6436FD8-69EC-E7C9-C8CC-FC6A7C0FE8C6}"/>
              </a:ext>
            </a:extLst>
          </p:cNvPr>
          <p:cNvSpPr/>
          <p:nvPr/>
        </p:nvSpPr>
        <p:spPr>
          <a:xfrm rot="16200000">
            <a:off x="5255441" y="1378449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49212D5E-7454-92E3-7CCA-59D5029BB0C4}"/>
              </a:ext>
            </a:extLst>
          </p:cNvPr>
          <p:cNvSpPr/>
          <p:nvPr/>
        </p:nvSpPr>
        <p:spPr>
          <a:xfrm>
            <a:off x="5030425" y="1631972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2F8601-7509-9B2B-527C-C4FE0FFD901B}"/>
              </a:ext>
            </a:extLst>
          </p:cNvPr>
          <p:cNvSpPr/>
          <p:nvPr/>
        </p:nvSpPr>
        <p:spPr>
          <a:xfrm>
            <a:off x="5484651" y="1997732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C8770C-617E-9125-6064-109015F647C8}"/>
              </a:ext>
            </a:extLst>
          </p:cNvPr>
          <p:cNvSpPr/>
          <p:nvPr/>
        </p:nvSpPr>
        <p:spPr>
          <a:xfrm>
            <a:off x="5163016" y="1984934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0FC14F-1341-4825-52C1-12693762B070}"/>
              </a:ext>
            </a:extLst>
          </p:cNvPr>
          <p:cNvGrpSpPr/>
          <p:nvPr/>
        </p:nvGrpSpPr>
        <p:grpSpPr>
          <a:xfrm>
            <a:off x="5329456" y="1670587"/>
            <a:ext cx="182880" cy="457200"/>
            <a:chOff x="6087987" y="4989903"/>
            <a:chExt cx="182880" cy="45720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8506FF-92C0-B3B6-058E-C5658BA33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19100B-D34B-F52F-482D-AAA1486C20C0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4AE1EEE-184C-C8F9-157F-00F39CBF8F6C}"/>
              </a:ext>
            </a:extLst>
          </p:cNvPr>
          <p:cNvSpPr/>
          <p:nvPr/>
        </p:nvSpPr>
        <p:spPr>
          <a:xfrm>
            <a:off x="5328289" y="2364244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76EC3EB-E72A-AB81-29B6-AC808370508E}"/>
              </a:ext>
            </a:extLst>
          </p:cNvPr>
          <p:cNvSpPr/>
          <p:nvPr/>
        </p:nvSpPr>
        <p:spPr>
          <a:xfrm rot="16200000">
            <a:off x="6081025" y="1378449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CF7E5327-A62C-594B-9572-601F813C6F96}"/>
              </a:ext>
            </a:extLst>
          </p:cNvPr>
          <p:cNvSpPr/>
          <p:nvPr/>
        </p:nvSpPr>
        <p:spPr>
          <a:xfrm>
            <a:off x="5856009" y="1631972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2BBC79-0F3C-A173-F1FF-AD42A9A386D6}"/>
              </a:ext>
            </a:extLst>
          </p:cNvPr>
          <p:cNvSpPr/>
          <p:nvPr/>
        </p:nvSpPr>
        <p:spPr>
          <a:xfrm>
            <a:off x="6310235" y="1997732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D4B955-A375-5D8B-F7BC-1F74DFC28EFC}"/>
              </a:ext>
            </a:extLst>
          </p:cNvPr>
          <p:cNvSpPr/>
          <p:nvPr/>
        </p:nvSpPr>
        <p:spPr>
          <a:xfrm>
            <a:off x="5988600" y="1984934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874073-61D5-AA01-393F-8E68C229E072}"/>
              </a:ext>
            </a:extLst>
          </p:cNvPr>
          <p:cNvGrpSpPr/>
          <p:nvPr/>
        </p:nvGrpSpPr>
        <p:grpSpPr>
          <a:xfrm>
            <a:off x="6155040" y="1670587"/>
            <a:ext cx="182880" cy="457200"/>
            <a:chOff x="6087987" y="4989903"/>
            <a:chExt cx="182880" cy="4572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5BF2022-0747-493D-CDDE-3798DF6EF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9924C1B-6608-C69C-DA17-B2F2DE2D6F4E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CCFFD47-E3F8-2A69-EFB2-BE25E7D29D3F}"/>
              </a:ext>
            </a:extLst>
          </p:cNvPr>
          <p:cNvSpPr/>
          <p:nvPr/>
        </p:nvSpPr>
        <p:spPr>
          <a:xfrm>
            <a:off x="6153873" y="2364244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9F7BFB3A-3F0E-597C-29B8-C7BBFFECE597}"/>
              </a:ext>
            </a:extLst>
          </p:cNvPr>
          <p:cNvSpPr/>
          <p:nvPr/>
        </p:nvSpPr>
        <p:spPr>
          <a:xfrm>
            <a:off x="6700497" y="1816358"/>
            <a:ext cx="365760" cy="365760"/>
          </a:xfrm>
          <a:prstGeom prst="plus">
            <a:avLst>
              <a:gd name="adj" fmla="val 45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0418C78-3AE7-825E-C9DD-A2A0F7ED8A1A}"/>
              </a:ext>
            </a:extLst>
          </p:cNvPr>
          <p:cNvSpPr/>
          <p:nvPr/>
        </p:nvSpPr>
        <p:spPr>
          <a:xfrm rot="16200000">
            <a:off x="7363809" y="1393929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887B7413-9E42-F69F-B3D1-D12E47D1AB83}"/>
              </a:ext>
            </a:extLst>
          </p:cNvPr>
          <p:cNvSpPr/>
          <p:nvPr/>
        </p:nvSpPr>
        <p:spPr>
          <a:xfrm>
            <a:off x="7138793" y="1647452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5FF631-588E-71D5-4306-E214F3AB44C7}"/>
              </a:ext>
            </a:extLst>
          </p:cNvPr>
          <p:cNvSpPr/>
          <p:nvPr/>
        </p:nvSpPr>
        <p:spPr>
          <a:xfrm>
            <a:off x="7593019" y="2013212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9FCDFD-1BDB-6D97-6AD9-B28B1190BCCC}"/>
              </a:ext>
            </a:extLst>
          </p:cNvPr>
          <p:cNvSpPr/>
          <p:nvPr/>
        </p:nvSpPr>
        <p:spPr>
          <a:xfrm>
            <a:off x="7271384" y="2000414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735386-D3EA-2F37-554D-179EF54CF70B}"/>
              </a:ext>
            </a:extLst>
          </p:cNvPr>
          <p:cNvGrpSpPr/>
          <p:nvPr/>
        </p:nvGrpSpPr>
        <p:grpSpPr>
          <a:xfrm rot="10800000">
            <a:off x="7437824" y="1686067"/>
            <a:ext cx="182880" cy="457200"/>
            <a:chOff x="6087987" y="4989903"/>
            <a:chExt cx="182880" cy="45720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2C3C7D5-6912-1D44-328E-3FEA49454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77C5F2E-8401-D7A3-642B-4DAE100A81F0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C852B28-E748-FF77-1391-E432F616A5AB}"/>
              </a:ext>
            </a:extLst>
          </p:cNvPr>
          <p:cNvSpPr/>
          <p:nvPr/>
        </p:nvSpPr>
        <p:spPr>
          <a:xfrm>
            <a:off x="7436657" y="2379724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24E77A93-FE0A-E123-37B6-1D2CB5DB3E2A}"/>
              </a:ext>
            </a:extLst>
          </p:cNvPr>
          <p:cNvSpPr/>
          <p:nvPr/>
        </p:nvSpPr>
        <p:spPr>
          <a:xfrm rot="16200000">
            <a:off x="8189393" y="1393929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>
            <a:extLst>
              <a:ext uri="{FF2B5EF4-FFF2-40B4-BE49-F238E27FC236}">
                <a16:creationId xmlns:a16="http://schemas.microsoft.com/office/drawing/2014/main" id="{8751660A-95F3-4E07-822A-81C39C5C9ED9}"/>
              </a:ext>
            </a:extLst>
          </p:cNvPr>
          <p:cNvSpPr/>
          <p:nvPr/>
        </p:nvSpPr>
        <p:spPr>
          <a:xfrm>
            <a:off x="7964377" y="1647452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860598-491B-9CA7-0C9B-6FC1666A3B3D}"/>
              </a:ext>
            </a:extLst>
          </p:cNvPr>
          <p:cNvSpPr/>
          <p:nvPr/>
        </p:nvSpPr>
        <p:spPr>
          <a:xfrm>
            <a:off x="8418603" y="2013212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B2FF5-2A32-0B7C-DC6D-EBB1CD99D0E8}"/>
              </a:ext>
            </a:extLst>
          </p:cNvPr>
          <p:cNvSpPr/>
          <p:nvPr/>
        </p:nvSpPr>
        <p:spPr>
          <a:xfrm>
            <a:off x="8096968" y="2000414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A8F152-063A-B618-1689-1726714DC3D7}"/>
              </a:ext>
            </a:extLst>
          </p:cNvPr>
          <p:cNvGrpSpPr/>
          <p:nvPr/>
        </p:nvGrpSpPr>
        <p:grpSpPr>
          <a:xfrm rot="10800000">
            <a:off x="8263408" y="1686067"/>
            <a:ext cx="182880" cy="457200"/>
            <a:chOff x="6087987" y="4989903"/>
            <a:chExt cx="182880" cy="45720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DEAD52D-A352-9D90-28B3-FD1695C6C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36A5834-5574-DB36-B49F-748858719405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B1D684D-D1B7-AFAC-ECA7-1D8D2DAC0C11}"/>
              </a:ext>
            </a:extLst>
          </p:cNvPr>
          <p:cNvSpPr/>
          <p:nvPr/>
        </p:nvSpPr>
        <p:spPr>
          <a:xfrm>
            <a:off x="8262241" y="2379724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36846D-481C-70BF-186D-970F64B093DC}"/>
              </a:ext>
            </a:extLst>
          </p:cNvPr>
          <p:cNvSpPr/>
          <p:nvPr/>
        </p:nvSpPr>
        <p:spPr>
          <a:xfrm>
            <a:off x="4942897" y="866832"/>
            <a:ext cx="2493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Unpolarized PDFs: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F882EE-007C-1189-F056-E175E5F8D1C3}"/>
              </a:ext>
            </a:extLst>
          </p:cNvPr>
          <p:cNvSpPr txBox="1"/>
          <p:nvPr/>
        </p:nvSpPr>
        <p:spPr>
          <a:xfrm>
            <a:off x="4703782" y="3155614"/>
            <a:ext cx="444021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Particle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Fitting the initial scale by comparing the second moment at experimental scale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Qualitative agreement with global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9D3222-DAB7-4D80-BBDD-EA5C55442322}"/>
                  </a:ext>
                </a:extLst>
              </p:cNvPr>
              <p:cNvSpPr txBox="1"/>
              <p:nvPr/>
            </p:nvSpPr>
            <p:spPr>
              <a:xfrm>
                <a:off x="5529761" y="5322649"/>
                <a:ext cx="2551661" cy="31380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=0.22±0.01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Ge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9D3222-DAB7-4D80-BBDD-EA5C55442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761" y="5322649"/>
                <a:ext cx="2551661" cy="313804"/>
              </a:xfrm>
              <a:prstGeom prst="rect">
                <a:avLst/>
              </a:prstGeom>
              <a:blipFill>
                <a:blip r:embed="rId4"/>
                <a:stretch>
                  <a:fillRect l="-1485" t="-7692" b="-3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B1BCB-1CD4-65F0-4FE8-CC49A08BC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38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7A511-78F6-2D9A-4AD7-682599B89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7896" y="193085"/>
            <a:ext cx="5760345" cy="6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42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0FC9CB-ADC4-633D-44DC-C382DDCCEF6A}"/>
              </a:ext>
            </a:extLst>
          </p:cNvPr>
          <p:cNvSpPr txBox="1"/>
          <p:nvPr/>
        </p:nvSpPr>
        <p:spPr>
          <a:xfrm>
            <a:off x="10160" y="220501"/>
            <a:ext cx="912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33"/>
                </a:solidFill>
                <a:latin typeface="Franklin Gothic Medium" panose="020B0603020102020204" pitchFamily="34" charset="0"/>
                <a:ea typeface="Microsoft YaHei UI" panose="020B0503020204020204" pitchFamily="34" charset="-122"/>
              </a:rPr>
              <a:t>Unpolarized PDF</a:t>
            </a:r>
            <a:endParaRPr lang="zh-CN" altLang="en-US" sz="3600" dirty="0">
              <a:solidFill>
                <a:srgbClr val="333333"/>
              </a:solidFill>
              <a:latin typeface="Franklin Gothic Medium" panose="020B0603020102020204" pitchFamily="34" charset="0"/>
              <a:ea typeface="Microsoft YaHei U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C395B-B714-C298-A780-5451FA2B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94"/>
          <a:stretch/>
        </p:blipFill>
        <p:spPr>
          <a:xfrm>
            <a:off x="5206167" y="1013791"/>
            <a:ext cx="3208208" cy="1948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F3A75-136E-9D33-F602-6ECA7CC6D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5"/>
          <a:stretch/>
        </p:blipFill>
        <p:spPr>
          <a:xfrm>
            <a:off x="5233135" y="2620975"/>
            <a:ext cx="3193829" cy="3569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19107-38CC-ABA5-46E4-3D8EB4139B90}"/>
              </a:ext>
            </a:extLst>
          </p:cNvPr>
          <p:cNvSpPr txBox="1"/>
          <p:nvPr/>
        </p:nvSpPr>
        <p:spPr>
          <a:xfrm>
            <a:off x="10160" y="6052724"/>
            <a:ext cx="464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</a:t>
            </a:r>
            <a:r>
              <a:rPr lang="en-CN" sz="1600"/>
              <a:t>luon </a:t>
            </a:r>
            <a:r>
              <a:rPr lang="en-CN" sz="1600" dirty="0"/>
              <a:t>and sea quark </a:t>
            </a:r>
            <a:r>
              <a:rPr lang="en-CN" sz="1600"/>
              <a:t>distribution </a:t>
            </a:r>
            <a:r>
              <a:rPr lang="en-US" sz="1600" dirty="0"/>
              <a:t>are</a:t>
            </a:r>
            <a:r>
              <a:rPr lang="en-CN" sz="1600"/>
              <a:t> </a:t>
            </a:r>
            <a:r>
              <a:rPr lang="en-CN" sz="1600" dirty="0"/>
              <a:t>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Qualitative </a:t>
            </a:r>
            <a:r>
              <a:rPr lang="en-CN" sz="1600"/>
              <a:t>trend </a:t>
            </a:r>
            <a:r>
              <a:rPr lang="en-CN" sz="1600" dirty="0"/>
              <a:t>with various global fitting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4B2873-38EE-26FB-1F0E-241C3395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8" y="298408"/>
            <a:ext cx="5312451" cy="60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0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4EB3-6F62-2642-A6B4-03E628BB9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8"/>
            <a:ext cx="7886700" cy="1076653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Discovery of Proton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F55E-9894-364A-9E91-49140FB8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18" y="1406513"/>
            <a:ext cx="8524364" cy="4351338"/>
          </a:xfrm>
        </p:spPr>
        <p:txBody>
          <a:bodyPr/>
          <a:lstStyle/>
          <a:p>
            <a:r>
              <a:rPr lang="en-US" altLang="zh-CN" dirty="0"/>
              <a:t>Proton was discovered by Rutherford in 1919</a:t>
            </a:r>
          </a:p>
          <a:p>
            <a:pPr marL="0" indent="0" algn="ctr">
              <a:buNone/>
            </a:pPr>
            <a:endParaRPr lang="en-US" baseline="30000" dirty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baseline="30000" dirty="0">
                <a:solidFill>
                  <a:srgbClr val="0000FF"/>
                </a:solidFill>
              </a:rPr>
              <a:t>14</a:t>
            </a:r>
            <a:r>
              <a:rPr lang="en-US" dirty="0">
                <a:solidFill>
                  <a:srgbClr val="0000FF"/>
                </a:solidFill>
              </a:rPr>
              <a:t>N + </a:t>
            </a:r>
            <a:r>
              <a:rPr lang="el-GR" dirty="0">
                <a:solidFill>
                  <a:srgbClr val="0000FF"/>
                </a:solidFill>
              </a:rPr>
              <a:t>α → </a:t>
            </a:r>
            <a:r>
              <a:rPr lang="el-GR" baseline="30000" dirty="0">
                <a:solidFill>
                  <a:srgbClr val="0000FF"/>
                </a:solidFill>
              </a:rPr>
              <a:t>17</a:t>
            </a:r>
            <a:r>
              <a:rPr lang="en-US" dirty="0">
                <a:solidFill>
                  <a:srgbClr val="0000FF"/>
                </a:solidFill>
              </a:rPr>
              <a:t>O + p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Anomalous magnetic moment            not point-like</a:t>
            </a:r>
            <a:endParaRPr lang="en-US" dirty="0"/>
          </a:p>
          <a:p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47FD3C2-2EC1-C246-8415-D8FD194DCCE3}"/>
              </a:ext>
            </a:extLst>
          </p:cNvPr>
          <p:cNvSpPr/>
          <p:nvPr/>
        </p:nvSpPr>
        <p:spPr>
          <a:xfrm>
            <a:off x="5315557" y="3429000"/>
            <a:ext cx="765110" cy="2425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91E209-6182-8C4B-B1BE-EC1FA253E1CB}"/>
              </a:ext>
            </a:extLst>
          </p:cNvPr>
          <p:cNvGrpSpPr/>
          <p:nvPr/>
        </p:nvGrpSpPr>
        <p:grpSpPr>
          <a:xfrm>
            <a:off x="2737457" y="5082904"/>
            <a:ext cx="5905712" cy="703116"/>
            <a:chOff x="1191468" y="4336970"/>
            <a:chExt cx="5905712" cy="703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594A28-E9DF-A04E-8FEA-E9E9FC8A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468" y="4366986"/>
              <a:ext cx="2578100" cy="673100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593D039-D0A7-964F-9095-098A6970DB7C}"/>
                </a:ext>
              </a:extLst>
            </p:cNvPr>
            <p:cNvSpPr/>
            <p:nvPr/>
          </p:nvSpPr>
          <p:spPr>
            <a:xfrm>
              <a:off x="3928965" y="4582238"/>
              <a:ext cx="765110" cy="2425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AD0592-74E9-8E43-BC8C-A50C58C2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742" y="4336970"/>
              <a:ext cx="2103438" cy="6731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EEEF6F-DC93-0441-A34F-E0CEBC24B4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5"/>
          <a:stretch/>
        </p:blipFill>
        <p:spPr>
          <a:xfrm>
            <a:off x="223576" y="4326324"/>
            <a:ext cx="2222500" cy="2257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80EB2-0BCB-A74C-AE3B-9CA14DC3D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601" y="1434682"/>
            <a:ext cx="1346200" cy="1879600"/>
          </a:xfrm>
          <a:prstGeom prst="rect">
            <a:avLst/>
          </a:prstGeom>
        </p:spPr>
      </p:pic>
      <p:pic>
        <p:nvPicPr>
          <p:cNvPr id="14" name="Picture 1" descr="page12image49000640">
            <a:extLst>
              <a:ext uri="{FF2B5EF4-FFF2-40B4-BE49-F238E27FC236}">
                <a16:creationId xmlns:a16="http://schemas.microsoft.com/office/drawing/2014/main" id="{0ECD5F56-E1CB-6C40-8ABE-33ED7F8D5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11" y="581003"/>
            <a:ext cx="777190" cy="77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D56001-678D-964F-ABC9-8355D66D7C26}"/>
              </a:ext>
            </a:extLst>
          </p:cNvPr>
          <p:cNvSpPr txBox="1"/>
          <p:nvPr/>
        </p:nvSpPr>
        <p:spPr>
          <a:xfrm>
            <a:off x="2807519" y="4418736"/>
            <a:ext cx="24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If proton </a:t>
            </a:r>
            <a:r>
              <a:rPr lang="en-US" altLang="zh-CN" dirty="0"/>
              <a:t>were point-like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B7EA9-982A-0E47-90A0-988F44E16456}"/>
              </a:ext>
            </a:extLst>
          </p:cNvPr>
          <p:cNvSpPr txBox="1"/>
          <p:nvPr/>
        </p:nvSpPr>
        <p:spPr>
          <a:xfrm>
            <a:off x="6595355" y="4391737"/>
            <a:ext cx="113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Exp. value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AD843-2816-7ADC-ED4C-C5418C8F5192}"/>
              </a:ext>
            </a:extLst>
          </p:cNvPr>
          <p:cNvSpPr txBox="1"/>
          <p:nvPr/>
        </p:nvSpPr>
        <p:spPr>
          <a:xfrm>
            <a:off x="707923" y="379525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B0F0"/>
                </a:solidFill>
              </a:rPr>
              <a:t>[Otto Stern, 1933]</a:t>
            </a:r>
          </a:p>
        </p:txBody>
      </p:sp>
    </p:spTree>
    <p:extLst>
      <p:ext uri="{BB962C8B-B14F-4D97-AF65-F5344CB8AC3E}">
        <p14:creationId xmlns:p14="http://schemas.microsoft.com/office/powerpoint/2010/main" val="883057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F7F0-728B-8610-EDA3-DE4B9E20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5841"/>
          </a:xfrm>
        </p:spPr>
        <p:txBody>
          <a:bodyPr/>
          <a:lstStyle/>
          <a:p>
            <a:pPr algn="ctr"/>
            <a:r>
              <a:rPr lang="en-CN" dirty="0"/>
              <a:t>LFWFs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DBF06-41B3-397A-16CF-8CCABA320D1D}"/>
              </a:ext>
            </a:extLst>
          </p:cNvPr>
          <p:cNvSpPr txBox="1"/>
          <p:nvPr/>
        </p:nvSpPr>
        <p:spPr>
          <a:xfrm>
            <a:off x="53163" y="995841"/>
            <a:ext cx="461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2000" dirty="0"/>
              <a:t>For the Parton Distribution Functions: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076D17F-6386-3306-FC57-04135B51AC2F}"/>
              </a:ext>
            </a:extLst>
          </p:cNvPr>
          <p:cNvSpPr/>
          <p:nvPr/>
        </p:nvSpPr>
        <p:spPr>
          <a:xfrm rot="16200000">
            <a:off x="5643051" y="1266746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D73D72C5-DA90-ACB2-4F5D-59BF95F811C9}"/>
              </a:ext>
            </a:extLst>
          </p:cNvPr>
          <p:cNvSpPr/>
          <p:nvPr/>
        </p:nvSpPr>
        <p:spPr>
          <a:xfrm>
            <a:off x="5418035" y="1520269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BE57DC-EAD6-83E5-61E2-A48D98BD166B}"/>
              </a:ext>
            </a:extLst>
          </p:cNvPr>
          <p:cNvSpPr/>
          <p:nvPr/>
        </p:nvSpPr>
        <p:spPr>
          <a:xfrm>
            <a:off x="5872261" y="188602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1FCFA0-3FA6-9788-4C9A-E032438066D8}"/>
              </a:ext>
            </a:extLst>
          </p:cNvPr>
          <p:cNvSpPr/>
          <p:nvPr/>
        </p:nvSpPr>
        <p:spPr>
          <a:xfrm>
            <a:off x="5550626" y="187323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A3FE8B-FC22-79F9-7EF2-1FBFA0E2EDC4}"/>
              </a:ext>
            </a:extLst>
          </p:cNvPr>
          <p:cNvGrpSpPr/>
          <p:nvPr/>
        </p:nvGrpSpPr>
        <p:grpSpPr>
          <a:xfrm>
            <a:off x="5717066" y="1558884"/>
            <a:ext cx="182880" cy="457200"/>
            <a:chOff x="6087987" y="4989903"/>
            <a:chExt cx="182880" cy="4572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30C2ED-8256-D8FA-33FB-5E3740DA4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BA8CF6-0058-9B3E-8D42-52B56769B779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85BE9-73BB-A3CD-5C45-E95A82373B02}"/>
              </a:ext>
            </a:extLst>
          </p:cNvPr>
          <p:cNvSpPr/>
          <p:nvPr/>
        </p:nvSpPr>
        <p:spPr>
          <a:xfrm>
            <a:off x="5715899" y="2252541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2550010-FC38-A2CD-3F43-720B4C6372A1}"/>
              </a:ext>
            </a:extLst>
          </p:cNvPr>
          <p:cNvSpPr/>
          <p:nvPr/>
        </p:nvSpPr>
        <p:spPr>
          <a:xfrm rot="16200000">
            <a:off x="6468635" y="1266746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5D9FE3FD-8EA3-3975-831C-0715E4B9EE59}"/>
              </a:ext>
            </a:extLst>
          </p:cNvPr>
          <p:cNvSpPr/>
          <p:nvPr/>
        </p:nvSpPr>
        <p:spPr>
          <a:xfrm>
            <a:off x="6243619" y="1520269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560C04-9B50-0282-2433-B12FAC0C1F51}"/>
              </a:ext>
            </a:extLst>
          </p:cNvPr>
          <p:cNvSpPr/>
          <p:nvPr/>
        </p:nvSpPr>
        <p:spPr>
          <a:xfrm>
            <a:off x="6697845" y="188602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18AE2A-2B40-EF42-9C2A-21F149B566A3}"/>
              </a:ext>
            </a:extLst>
          </p:cNvPr>
          <p:cNvSpPr/>
          <p:nvPr/>
        </p:nvSpPr>
        <p:spPr>
          <a:xfrm>
            <a:off x="6376210" y="187323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764BF-DF0A-F8CE-A48B-5FB441946828}"/>
              </a:ext>
            </a:extLst>
          </p:cNvPr>
          <p:cNvGrpSpPr/>
          <p:nvPr/>
        </p:nvGrpSpPr>
        <p:grpSpPr>
          <a:xfrm>
            <a:off x="6542650" y="1558884"/>
            <a:ext cx="182880" cy="457200"/>
            <a:chOff x="6087987" y="4989903"/>
            <a:chExt cx="182880" cy="45720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92F4445-87F8-855E-4CB0-F19471D0C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F68D84-4B05-61BB-8B0F-6613E5EE1053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8F88-9990-18CF-9599-4700305D0E4A}"/>
              </a:ext>
            </a:extLst>
          </p:cNvPr>
          <p:cNvSpPr/>
          <p:nvPr/>
        </p:nvSpPr>
        <p:spPr>
          <a:xfrm>
            <a:off x="6541483" y="2252541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F3D93629-1C94-3E1D-E02C-B135F15C1103}"/>
              </a:ext>
            </a:extLst>
          </p:cNvPr>
          <p:cNvSpPr/>
          <p:nvPr/>
        </p:nvSpPr>
        <p:spPr>
          <a:xfrm>
            <a:off x="7088107" y="1704655"/>
            <a:ext cx="365760" cy="365760"/>
          </a:xfrm>
          <a:prstGeom prst="plus">
            <a:avLst>
              <a:gd name="adj" fmla="val 45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12C9DBE-0FB1-AC75-AD8A-335CA6E17004}"/>
              </a:ext>
            </a:extLst>
          </p:cNvPr>
          <p:cNvSpPr/>
          <p:nvPr/>
        </p:nvSpPr>
        <p:spPr>
          <a:xfrm rot="16200000">
            <a:off x="7751419" y="1282226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5DB70E04-C62B-7DBC-852F-787AB46B831F}"/>
              </a:ext>
            </a:extLst>
          </p:cNvPr>
          <p:cNvSpPr/>
          <p:nvPr/>
        </p:nvSpPr>
        <p:spPr>
          <a:xfrm>
            <a:off x="7526403" y="1535749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00B076-C08B-3A97-3DB4-23E303720446}"/>
              </a:ext>
            </a:extLst>
          </p:cNvPr>
          <p:cNvSpPr/>
          <p:nvPr/>
        </p:nvSpPr>
        <p:spPr>
          <a:xfrm>
            <a:off x="7980629" y="190150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A4AB24-3D38-C1C2-2A56-8C3806E43274}"/>
              </a:ext>
            </a:extLst>
          </p:cNvPr>
          <p:cNvSpPr/>
          <p:nvPr/>
        </p:nvSpPr>
        <p:spPr>
          <a:xfrm>
            <a:off x="7658994" y="188871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A31944-6FF2-7E61-67A5-0EB5E6D1F9AD}"/>
              </a:ext>
            </a:extLst>
          </p:cNvPr>
          <p:cNvGrpSpPr/>
          <p:nvPr/>
        </p:nvGrpSpPr>
        <p:grpSpPr>
          <a:xfrm rot="10800000">
            <a:off x="7825434" y="1574364"/>
            <a:ext cx="182880" cy="457200"/>
            <a:chOff x="6087987" y="4989903"/>
            <a:chExt cx="182880" cy="4572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CB7712-38A3-37E3-1DCF-E982F8932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26E58F-81F0-E26E-EEDC-FA0720AD1221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7A93EC2-BBCF-A6AA-BF63-F04F127017FE}"/>
              </a:ext>
            </a:extLst>
          </p:cNvPr>
          <p:cNvSpPr/>
          <p:nvPr/>
        </p:nvSpPr>
        <p:spPr>
          <a:xfrm>
            <a:off x="7824267" y="2268021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8C8CCBE-2272-7A0C-0078-DE70F7CA5593}"/>
              </a:ext>
            </a:extLst>
          </p:cNvPr>
          <p:cNvSpPr/>
          <p:nvPr/>
        </p:nvSpPr>
        <p:spPr>
          <a:xfrm rot="16200000">
            <a:off x="8577003" y="1282226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BBEF2828-57ED-7014-2228-47D2652B3994}"/>
              </a:ext>
            </a:extLst>
          </p:cNvPr>
          <p:cNvSpPr/>
          <p:nvPr/>
        </p:nvSpPr>
        <p:spPr>
          <a:xfrm>
            <a:off x="8351987" y="1535749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9219FD-B558-8324-0B64-27B204579E9C}"/>
              </a:ext>
            </a:extLst>
          </p:cNvPr>
          <p:cNvSpPr/>
          <p:nvPr/>
        </p:nvSpPr>
        <p:spPr>
          <a:xfrm>
            <a:off x="8806213" y="190150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E01645-F860-CA57-D9F0-8F385F3B9019}"/>
              </a:ext>
            </a:extLst>
          </p:cNvPr>
          <p:cNvSpPr/>
          <p:nvPr/>
        </p:nvSpPr>
        <p:spPr>
          <a:xfrm>
            <a:off x="8484578" y="188871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9630F0-5550-C869-E65B-D2BC17C0EF51}"/>
              </a:ext>
            </a:extLst>
          </p:cNvPr>
          <p:cNvGrpSpPr/>
          <p:nvPr/>
        </p:nvGrpSpPr>
        <p:grpSpPr>
          <a:xfrm rot="10800000">
            <a:off x="8651018" y="1574364"/>
            <a:ext cx="182880" cy="457200"/>
            <a:chOff x="6087987" y="4989903"/>
            <a:chExt cx="182880" cy="4572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5E176B0-E4C2-D04A-6C20-7113BCA0C2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0AB726-E325-D543-55BD-8BADDD4F8796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A285EB4-8FF3-2F61-A1B7-392E6726957F}"/>
              </a:ext>
            </a:extLst>
          </p:cNvPr>
          <p:cNvSpPr/>
          <p:nvPr/>
        </p:nvSpPr>
        <p:spPr>
          <a:xfrm>
            <a:off x="8649851" y="2268021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36A09-6127-9014-7F03-5EB8B66036A1}"/>
              </a:ext>
            </a:extLst>
          </p:cNvPr>
          <p:cNvSpPr/>
          <p:nvPr/>
        </p:nvSpPr>
        <p:spPr>
          <a:xfrm>
            <a:off x="70540" y="1691724"/>
            <a:ext cx="2493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Unpolarized PDFs: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C5BC3-B348-C3E1-F93D-BBD023FB1329}"/>
                  </a:ext>
                </a:extLst>
              </p:cNvPr>
              <p:cNvSpPr txBox="1"/>
              <p:nvPr/>
            </p:nvSpPr>
            <p:spPr>
              <a:xfrm>
                <a:off x="90690" y="2527585"/>
                <a:ext cx="8675837" cy="812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∫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CN" sz="2000" dirty="0"/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C5BC3-B348-C3E1-F93D-BBD023FB1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" y="2527585"/>
                <a:ext cx="8675837" cy="812467"/>
              </a:xfrm>
              <a:prstGeom prst="rect">
                <a:avLst/>
              </a:prstGeom>
              <a:blipFill>
                <a:blip r:embed="rId2"/>
                <a:stretch>
                  <a:fillRect t="-132308" b="-18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B887340-3F65-EA0F-3263-03E69D8B1765}"/>
              </a:ext>
            </a:extLst>
          </p:cNvPr>
          <p:cNvSpPr/>
          <p:nvPr/>
        </p:nvSpPr>
        <p:spPr>
          <a:xfrm rot="16200000">
            <a:off x="5671136" y="3187868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43F10946-C9B6-4D72-CB97-03EBE82284CF}"/>
              </a:ext>
            </a:extLst>
          </p:cNvPr>
          <p:cNvSpPr/>
          <p:nvPr/>
        </p:nvSpPr>
        <p:spPr>
          <a:xfrm>
            <a:off x="5446120" y="3441391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AC4F6EF-FCF4-73CA-88D6-C39EA828B29B}"/>
              </a:ext>
            </a:extLst>
          </p:cNvPr>
          <p:cNvSpPr/>
          <p:nvPr/>
        </p:nvSpPr>
        <p:spPr>
          <a:xfrm>
            <a:off x="5900346" y="380715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243A54-3608-4677-2916-0FF2BE49BA87}"/>
              </a:ext>
            </a:extLst>
          </p:cNvPr>
          <p:cNvSpPr/>
          <p:nvPr/>
        </p:nvSpPr>
        <p:spPr>
          <a:xfrm>
            <a:off x="5578711" y="3794353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3F76C2-D29C-735E-701C-D75D3754C9C3}"/>
              </a:ext>
            </a:extLst>
          </p:cNvPr>
          <p:cNvGrpSpPr/>
          <p:nvPr/>
        </p:nvGrpSpPr>
        <p:grpSpPr>
          <a:xfrm>
            <a:off x="5745151" y="3480006"/>
            <a:ext cx="182880" cy="457200"/>
            <a:chOff x="6087987" y="4989903"/>
            <a:chExt cx="182880" cy="45720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F18C3ED-2468-857F-C3CB-106C15688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A4C765-4F37-C2F5-F1FC-53731EE76F79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382A52D-739B-48C4-F38C-C9481F7F5BB7}"/>
              </a:ext>
            </a:extLst>
          </p:cNvPr>
          <p:cNvSpPr/>
          <p:nvPr/>
        </p:nvSpPr>
        <p:spPr>
          <a:xfrm>
            <a:off x="5743984" y="4173663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CF991CE1-AD06-FE22-C336-E33457B2258C}"/>
              </a:ext>
            </a:extLst>
          </p:cNvPr>
          <p:cNvSpPr/>
          <p:nvPr/>
        </p:nvSpPr>
        <p:spPr>
          <a:xfrm rot="16200000">
            <a:off x="6496720" y="3187868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nut 48">
            <a:extLst>
              <a:ext uri="{FF2B5EF4-FFF2-40B4-BE49-F238E27FC236}">
                <a16:creationId xmlns:a16="http://schemas.microsoft.com/office/drawing/2014/main" id="{BFD33718-69F7-8376-A3D3-8B1C8EAA4A68}"/>
              </a:ext>
            </a:extLst>
          </p:cNvPr>
          <p:cNvSpPr/>
          <p:nvPr/>
        </p:nvSpPr>
        <p:spPr>
          <a:xfrm>
            <a:off x="6271704" y="3441391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29DC240-34A1-9100-0BFE-8A562667929A}"/>
              </a:ext>
            </a:extLst>
          </p:cNvPr>
          <p:cNvSpPr/>
          <p:nvPr/>
        </p:nvSpPr>
        <p:spPr>
          <a:xfrm>
            <a:off x="6725930" y="380715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CEDD9CF-D6CE-AE9B-CDBA-5CA4A227436D}"/>
              </a:ext>
            </a:extLst>
          </p:cNvPr>
          <p:cNvSpPr/>
          <p:nvPr/>
        </p:nvSpPr>
        <p:spPr>
          <a:xfrm>
            <a:off x="6404295" y="3794353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2C7CA1F-B0E2-D541-98F6-CB6C6A764C1C}"/>
              </a:ext>
            </a:extLst>
          </p:cNvPr>
          <p:cNvGrpSpPr/>
          <p:nvPr/>
        </p:nvGrpSpPr>
        <p:grpSpPr>
          <a:xfrm>
            <a:off x="6570735" y="3480006"/>
            <a:ext cx="182880" cy="457200"/>
            <a:chOff x="6087987" y="4989903"/>
            <a:chExt cx="182880" cy="45720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2C3A7DD-B7AC-63A0-DCD7-445067481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829C6C-60F5-9EAB-DF6B-34E6D8DC4C9C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D263957-EAA3-3136-76D2-0B6ECA248A5A}"/>
              </a:ext>
            </a:extLst>
          </p:cNvPr>
          <p:cNvSpPr/>
          <p:nvPr/>
        </p:nvSpPr>
        <p:spPr>
          <a:xfrm>
            <a:off x="6569568" y="4173663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1092A37-CC0C-BC2E-2026-6A9F008F018E}"/>
              </a:ext>
            </a:extLst>
          </p:cNvPr>
          <p:cNvSpPr/>
          <p:nvPr/>
        </p:nvSpPr>
        <p:spPr>
          <a:xfrm rot="16200000">
            <a:off x="7779504" y="3203348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nut 56">
            <a:extLst>
              <a:ext uri="{FF2B5EF4-FFF2-40B4-BE49-F238E27FC236}">
                <a16:creationId xmlns:a16="http://schemas.microsoft.com/office/drawing/2014/main" id="{403B6EE6-95E9-24A9-B867-36F6BD3AD87B}"/>
              </a:ext>
            </a:extLst>
          </p:cNvPr>
          <p:cNvSpPr/>
          <p:nvPr/>
        </p:nvSpPr>
        <p:spPr>
          <a:xfrm>
            <a:off x="7554488" y="3456871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9BAE07C-3053-F3B1-9732-F8292F11D627}"/>
              </a:ext>
            </a:extLst>
          </p:cNvPr>
          <p:cNvSpPr/>
          <p:nvPr/>
        </p:nvSpPr>
        <p:spPr>
          <a:xfrm>
            <a:off x="8008714" y="382263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224858-9EE6-8F23-6C70-3D9554063742}"/>
              </a:ext>
            </a:extLst>
          </p:cNvPr>
          <p:cNvSpPr/>
          <p:nvPr/>
        </p:nvSpPr>
        <p:spPr>
          <a:xfrm>
            <a:off x="7687079" y="3809833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8AB73DF-528D-F64B-9FEA-4FE57CCB2AC4}"/>
              </a:ext>
            </a:extLst>
          </p:cNvPr>
          <p:cNvGrpSpPr/>
          <p:nvPr/>
        </p:nvGrpSpPr>
        <p:grpSpPr>
          <a:xfrm rot="10800000">
            <a:off x="7853519" y="3495486"/>
            <a:ext cx="182880" cy="457200"/>
            <a:chOff x="6087987" y="4989903"/>
            <a:chExt cx="182880" cy="457200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854EB41-A6CB-6677-3B65-4175D93A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9A6EA5D-8462-FA73-D5A3-4FD478DD4D03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C64E147-08AF-6840-DA42-688AD94C64A5}"/>
              </a:ext>
            </a:extLst>
          </p:cNvPr>
          <p:cNvSpPr/>
          <p:nvPr/>
        </p:nvSpPr>
        <p:spPr>
          <a:xfrm>
            <a:off x="7852352" y="4189143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010FA407-D9D9-6302-F653-51D0B5BF7524}"/>
              </a:ext>
            </a:extLst>
          </p:cNvPr>
          <p:cNvSpPr/>
          <p:nvPr/>
        </p:nvSpPr>
        <p:spPr>
          <a:xfrm rot="16200000">
            <a:off x="8605088" y="3203348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nut 64">
            <a:extLst>
              <a:ext uri="{FF2B5EF4-FFF2-40B4-BE49-F238E27FC236}">
                <a16:creationId xmlns:a16="http://schemas.microsoft.com/office/drawing/2014/main" id="{6397B6E3-632D-468C-2DF7-A95F0EA2BF10}"/>
              </a:ext>
            </a:extLst>
          </p:cNvPr>
          <p:cNvSpPr/>
          <p:nvPr/>
        </p:nvSpPr>
        <p:spPr>
          <a:xfrm>
            <a:off x="8380072" y="3456871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08B0E98-BCB0-0691-A3D6-7F8F47DC7389}"/>
              </a:ext>
            </a:extLst>
          </p:cNvPr>
          <p:cNvSpPr/>
          <p:nvPr/>
        </p:nvSpPr>
        <p:spPr>
          <a:xfrm>
            <a:off x="8834298" y="382263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E00822D-EA30-9985-6F83-98DD28EF74A2}"/>
              </a:ext>
            </a:extLst>
          </p:cNvPr>
          <p:cNvSpPr/>
          <p:nvPr/>
        </p:nvSpPr>
        <p:spPr>
          <a:xfrm>
            <a:off x="8512663" y="3809833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C2DACF9-413A-7258-9889-B2EB093FE62A}"/>
              </a:ext>
            </a:extLst>
          </p:cNvPr>
          <p:cNvGrpSpPr/>
          <p:nvPr/>
        </p:nvGrpSpPr>
        <p:grpSpPr>
          <a:xfrm rot="10800000">
            <a:off x="8679103" y="3495486"/>
            <a:ext cx="182880" cy="457200"/>
            <a:chOff x="6087987" y="4989903"/>
            <a:chExt cx="182880" cy="45720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5F10DC8-5C05-E897-216A-C9ECD5B80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2FB89-07D5-A04C-CEC9-0032DA7569E2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C2C111A0-65DC-76CC-5FBC-B9AC0B2D5D4E}"/>
              </a:ext>
            </a:extLst>
          </p:cNvPr>
          <p:cNvSpPr/>
          <p:nvPr/>
        </p:nvSpPr>
        <p:spPr>
          <a:xfrm>
            <a:off x="8677936" y="4189143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2F055D5-06C1-ABD3-F6CB-BD01831C53AC}"/>
              </a:ext>
            </a:extLst>
          </p:cNvPr>
          <p:cNvSpPr/>
          <p:nvPr/>
        </p:nvSpPr>
        <p:spPr>
          <a:xfrm>
            <a:off x="15383" y="3648003"/>
            <a:ext cx="2363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helicity PDFs: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2487B6F-2561-9C33-66E0-8E1A4DD45512}"/>
              </a:ext>
            </a:extLst>
          </p:cNvPr>
          <p:cNvSpPr/>
          <p:nvPr/>
        </p:nvSpPr>
        <p:spPr>
          <a:xfrm>
            <a:off x="7103685" y="3762117"/>
            <a:ext cx="367748" cy="9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072395-61BD-616D-6D04-EA499C60BA6F}"/>
                  </a:ext>
                </a:extLst>
              </p:cNvPr>
              <p:cNvSpPr txBox="1"/>
              <p:nvPr/>
            </p:nvSpPr>
            <p:spPr>
              <a:xfrm>
                <a:off x="97567" y="4425953"/>
                <a:ext cx="9134360" cy="812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∫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CN" sz="2000" dirty="0"/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072395-61BD-616D-6D04-EA499C60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" y="4425953"/>
                <a:ext cx="9134360" cy="812467"/>
              </a:xfrm>
              <a:prstGeom prst="rect">
                <a:avLst/>
              </a:prstGeom>
              <a:blipFill>
                <a:blip r:embed="rId3"/>
                <a:stretch>
                  <a:fillRect t="-130769" b="-18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BD7859F1-A562-0EB6-E979-AD6AF7B8D0AB}"/>
              </a:ext>
            </a:extLst>
          </p:cNvPr>
          <p:cNvSpPr txBox="1"/>
          <p:nvPr/>
        </p:nvSpPr>
        <p:spPr>
          <a:xfrm>
            <a:off x="91986" y="5348097"/>
            <a:ext cx="530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Notes: Assume index 1 represent the struck partons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72E6A-3CDD-8387-4353-7A388B796062}"/>
              </a:ext>
            </a:extLst>
          </p:cNvPr>
          <p:cNvSpPr txBox="1"/>
          <p:nvPr/>
        </p:nvSpPr>
        <p:spPr>
          <a:xfrm>
            <a:off x="179106" y="5850795"/>
            <a:ext cx="8612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/>
              <a:t>The </a:t>
            </a:r>
            <a:r>
              <a:rPr lang="en-CN" sz="2000" dirty="0">
                <a:solidFill>
                  <a:srgbClr val="C00000"/>
                </a:solidFill>
              </a:rPr>
              <a:t>helicity PDFs </a:t>
            </a:r>
            <a:r>
              <a:rPr lang="en-CN" sz="2000" dirty="0"/>
              <a:t>represent the </a:t>
            </a:r>
            <a:r>
              <a:rPr lang="en-CN" sz="2000" dirty="0">
                <a:solidFill>
                  <a:srgbClr val="C00000"/>
                </a:solidFill>
              </a:rPr>
              <a:t>helicity density distribution </a:t>
            </a:r>
            <a:r>
              <a:rPr lang="en-CN" sz="2000" dirty="0"/>
              <a:t>of partons inside the hadron with respect to the momentum fraction</a:t>
            </a:r>
          </a:p>
        </p:txBody>
      </p:sp>
    </p:spTree>
    <p:extLst>
      <p:ext uri="{BB962C8B-B14F-4D97-AF65-F5344CB8AC3E}">
        <p14:creationId xmlns:p14="http://schemas.microsoft.com/office/powerpoint/2010/main" val="3298462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">
            <a:extLst>
              <a:ext uri="{FF2B5EF4-FFF2-40B4-BE49-F238E27FC236}">
                <a16:creationId xmlns:a16="http://schemas.microsoft.com/office/drawing/2014/main" id="{0419BF42-588D-5F15-9DA6-CF143B7D7F89}"/>
              </a:ext>
            </a:extLst>
          </p:cNvPr>
          <p:cNvSpPr txBox="1"/>
          <p:nvPr/>
        </p:nvSpPr>
        <p:spPr>
          <a:xfrm>
            <a:off x="10160" y="220501"/>
            <a:ext cx="912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33"/>
                </a:solidFill>
                <a:latin typeface="Franklin Gothic Medium" panose="020B0603020102020204" pitchFamily="34" charset="0"/>
                <a:ea typeface="Microsoft YaHei UI" panose="020B0503020204020204" pitchFamily="34" charset="-122"/>
              </a:rPr>
              <a:t>Helicity PDF</a:t>
            </a:r>
            <a:endParaRPr lang="zh-CN" altLang="en-US" sz="3600" dirty="0">
              <a:solidFill>
                <a:srgbClr val="333333"/>
              </a:solidFill>
              <a:latin typeface="Franklin Gothic Medium" panose="020B0603020102020204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B0A0B7D-2FB9-E840-7718-F77675883940}"/>
              </a:ext>
            </a:extLst>
          </p:cNvPr>
          <p:cNvSpPr/>
          <p:nvPr/>
        </p:nvSpPr>
        <p:spPr>
          <a:xfrm rot="16200000">
            <a:off x="5534579" y="1592605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86880989-22CB-D98B-0E59-8F3E8A40E4EA}"/>
              </a:ext>
            </a:extLst>
          </p:cNvPr>
          <p:cNvSpPr/>
          <p:nvPr/>
        </p:nvSpPr>
        <p:spPr>
          <a:xfrm>
            <a:off x="5309563" y="1846128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C277C6-3A37-6C3E-8013-812523959221}"/>
              </a:ext>
            </a:extLst>
          </p:cNvPr>
          <p:cNvSpPr/>
          <p:nvPr/>
        </p:nvSpPr>
        <p:spPr>
          <a:xfrm>
            <a:off x="5763789" y="2211888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A2C79D-EF90-AC36-CC81-1656794D8637}"/>
              </a:ext>
            </a:extLst>
          </p:cNvPr>
          <p:cNvSpPr/>
          <p:nvPr/>
        </p:nvSpPr>
        <p:spPr>
          <a:xfrm>
            <a:off x="5442154" y="2199090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E98B90-25F8-592F-CBA1-D413DB813B83}"/>
              </a:ext>
            </a:extLst>
          </p:cNvPr>
          <p:cNvGrpSpPr/>
          <p:nvPr/>
        </p:nvGrpSpPr>
        <p:grpSpPr>
          <a:xfrm>
            <a:off x="5608594" y="1884743"/>
            <a:ext cx="182880" cy="457200"/>
            <a:chOff x="6087987" y="4989903"/>
            <a:chExt cx="182880" cy="45720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D01F87-7490-9517-8315-300AC1618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904816-CC23-5EFB-594E-8A325FDA0194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2F9377B-A906-1E35-3A41-39B8FF3C5992}"/>
              </a:ext>
            </a:extLst>
          </p:cNvPr>
          <p:cNvSpPr/>
          <p:nvPr/>
        </p:nvSpPr>
        <p:spPr>
          <a:xfrm>
            <a:off x="5607427" y="2578400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BD1CC2A-8404-674B-0508-F96B89730F19}"/>
              </a:ext>
            </a:extLst>
          </p:cNvPr>
          <p:cNvSpPr/>
          <p:nvPr/>
        </p:nvSpPr>
        <p:spPr>
          <a:xfrm rot="16200000">
            <a:off x="6360163" y="1592605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997C5378-D3BB-EB61-E8BA-45431DDCA51D}"/>
              </a:ext>
            </a:extLst>
          </p:cNvPr>
          <p:cNvSpPr/>
          <p:nvPr/>
        </p:nvSpPr>
        <p:spPr>
          <a:xfrm>
            <a:off x="6135147" y="1846128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1419CF-ACAF-DBAE-861C-A29CC1994711}"/>
              </a:ext>
            </a:extLst>
          </p:cNvPr>
          <p:cNvSpPr/>
          <p:nvPr/>
        </p:nvSpPr>
        <p:spPr>
          <a:xfrm>
            <a:off x="6589373" y="2211888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0FE772-ACD2-DAF4-0254-0F287F4415AB}"/>
              </a:ext>
            </a:extLst>
          </p:cNvPr>
          <p:cNvSpPr/>
          <p:nvPr/>
        </p:nvSpPr>
        <p:spPr>
          <a:xfrm>
            <a:off x="6267738" y="2199090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8EC1DB-B3BC-42E8-1A21-47C318F4C3A1}"/>
              </a:ext>
            </a:extLst>
          </p:cNvPr>
          <p:cNvGrpSpPr/>
          <p:nvPr/>
        </p:nvGrpSpPr>
        <p:grpSpPr>
          <a:xfrm>
            <a:off x="6434178" y="1884743"/>
            <a:ext cx="182880" cy="457200"/>
            <a:chOff x="6087987" y="4989903"/>
            <a:chExt cx="182880" cy="4572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DB6AAB-522F-E50B-4577-C4809EE62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771C396-BDB4-4560-7B47-9EF544910677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75B5068-E4AF-D275-A518-9965E2544D56}"/>
              </a:ext>
            </a:extLst>
          </p:cNvPr>
          <p:cNvSpPr/>
          <p:nvPr/>
        </p:nvSpPr>
        <p:spPr>
          <a:xfrm>
            <a:off x="6433011" y="2578400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15A0535-AA6F-69B8-D492-3680519EEB3B}"/>
              </a:ext>
            </a:extLst>
          </p:cNvPr>
          <p:cNvSpPr/>
          <p:nvPr/>
        </p:nvSpPr>
        <p:spPr>
          <a:xfrm rot="16200000">
            <a:off x="7642947" y="1608085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D89FF7D6-3D44-A011-5AC9-BD35CA5BF6A7}"/>
              </a:ext>
            </a:extLst>
          </p:cNvPr>
          <p:cNvSpPr/>
          <p:nvPr/>
        </p:nvSpPr>
        <p:spPr>
          <a:xfrm>
            <a:off x="7417931" y="1861608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349FA4-4E3E-A7E0-C60B-15694A2BD639}"/>
              </a:ext>
            </a:extLst>
          </p:cNvPr>
          <p:cNvSpPr/>
          <p:nvPr/>
        </p:nvSpPr>
        <p:spPr>
          <a:xfrm>
            <a:off x="7872157" y="2227368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845665-1A90-2D81-705B-481F9EEDD054}"/>
              </a:ext>
            </a:extLst>
          </p:cNvPr>
          <p:cNvSpPr/>
          <p:nvPr/>
        </p:nvSpPr>
        <p:spPr>
          <a:xfrm>
            <a:off x="7550522" y="2214570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7BD42B-991C-64A5-5A2E-CBC3A46C1A7D}"/>
              </a:ext>
            </a:extLst>
          </p:cNvPr>
          <p:cNvGrpSpPr/>
          <p:nvPr/>
        </p:nvGrpSpPr>
        <p:grpSpPr>
          <a:xfrm rot="10800000">
            <a:off x="7716962" y="1900223"/>
            <a:ext cx="182880" cy="457200"/>
            <a:chOff x="6087987" y="4989903"/>
            <a:chExt cx="182880" cy="45720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4CF6104-0E29-CCE8-BF19-1554DF50F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80AE75A-350E-AB7C-9BF5-77C785132FE3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D33C2A9-0FBE-C501-FF55-1EB4CBEAB465}"/>
              </a:ext>
            </a:extLst>
          </p:cNvPr>
          <p:cNvSpPr/>
          <p:nvPr/>
        </p:nvSpPr>
        <p:spPr>
          <a:xfrm>
            <a:off x="7715795" y="2593880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2B00892-E623-F5F4-DBB8-237C70594216}"/>
              </a:ext>
            </a:extLst>
          </p:cNvPr>
          <p:cNvSpPr/>
          <p:nvPr/>
        </p:nvSpPr>
        <p:spPr>
          <a:xfrm rot="16200000">
            <a:off x="8468531" y="1608085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nut 36">
            <a:extLst>
              <a:ext uri="{FF2B5EF4-FFF2-40B4-BE49-F238E27FC236}">
                <a16:creationId xmlns:a16="http://schemas.microsoft.com/office/drawing/2014/main" id="{C518DFDA-2A53-B9A8-5F00-89C2E30D8DE6}"/>
              </a:ext>
            </a:extLst>
          </p:cNvPr>
          <p:cNvSpPr/>
          <p:nvPr/>
        </p:nvSpPr>
        <p:spPr>
          <a:xfrm>
            <a:off x="8243515" y="1861608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366B7C-DC5E-01F1-2E4C-F6983B8DCC01}"/>
              </a:ext>
            </a:extLst>
          </p:cNvPr>
          <p:cNvSpPr/>
          <p:nvPr/>
        </p:nvSpPr>
        <p:spPr>
          <a:xfrm>
            <a:off x="8697741" y="2227368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9AD79C-1C80-77CE-E057-16B5C3971D4A}"/>
              </a:ext>
            </a:extLst>
          </p:cNvPr>
          <p:cNvSpPr/>
          <p:nvPr/>
        </p:nvSpPr>
        <p:spPr>
          <a:xfrm>
            <a:off x="8376106" y="2214570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B045467-5210-FB34-A1E8-1DA991D52862}"/>
              </a:ext>
            </a:extLst>
          </p:cNvPr>
          <p:cNvGrpSpPr/>
          <p:nvPr/>
        </p:nvGrpSpPr>
        <p:grpSpPr>
          <a:xfrm rot="10800000">
            <a:off x="8542546" y="1900223"/>
            <a:ext cx="182880" cy="457200"/>
            <a:chOff x="6087987" y="4989903"/>
            <a:chExt cx="182880" cy="45720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12E0511-091A-C0EB-A5FD-47616961E0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E1061E0-C3F9-EB4F-EB39-B9DCA0D9B63B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5FE7A4B-8260-FC27-28BA-7F08D3BC315B}"/>
              </a:ext>
            </a:extLst>
          </p:cNvPr>
          <p:cNvSpPr/>
          <p:nvPr/>
        </p:nvSpPr>
        <p:spPr>
          <a:xfrm>
            <a:off x="8541379" y="2593880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2F7CDA-08A6-6F93-E4F3-7A5D5F522A94}"/>
              </a:ext>
            </a:extLst>
          </p:cNvPr>
          <p:cNvSpPr/>
          <p:nvPr/>
        </p:nvSpPr>
        <p:spPr>
          <a:xfrm>
            <a:off x="5222035" y="1080988"/>
            <a:ext cx="1871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helicity PDFs: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3AEE17-EEEA-D20E-0C3F-07A5151B4CE3}"/>
              </a:ext>
            </a:extLst>
          </p:cNvPr>
          <p:cNvSpPr/>
          <p:nvPr/>
        </p:nvSpPr>
        <p:spPr>
          <a:xfrm>
            <a:off x="6967128" y="2166854"/>
            <a:ext cx="367748" cy="9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A98C0A-BB46-5A93-8B8A-09BB42AA3916}"/>
                  </a:ext>
                </a:extLst>
              </p:cNvPr>
              <p:cNvSpPr txBox="1"/>
              <p:nvPr/>
            </p:nvSpPr>
            <p:spPr>
              <a:xfrm>
                <a:off x="268067" y="5129643"/>
                <a:ext cx="8612553" cy="1295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Helicity PDFs encode information on spin contributions from </a:t>
                </a:r>
                <a:r>
                  <a:rPr lang="en-US" altLang="zh-CN" dirty="0" err="1"/>
                  <a:t>parton</a:t>
                </a:r>
                <a:r>
                  <a:rPr lang="en-US" altLang="zh-CN" dirty="0"/>
                  <a:t> to hadron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&lt;0.2</m:t>
                    </m:r>
                  </m:oMath>
                </a14:m>
                <a:r>
                  <a:rPr lang="en-US" altLang="zh-CN" dirty="0"/>
                  <a:t> region, helicity PDF of u quark more or less agree with global fitting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Helicity PDF of d quark has a good agreement with global fitting results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A98C0A-BB46-5A93-8B8A-09BB42AA3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7" y="5129643"/>
                <a:ext cx="8612553" cy="1295868"/>
              </a:xfrm>
              <a:prstGeom prst="rect">
                <a:avLst/>
              </a:prstGeom>
              <a:blipFill>
                <a:blip r:embed="rId2"/>
                <a:stretch>
                  <a:fillRect l="-442" b="-67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112E48C-4E05-B076-A496-8544E67350BA}"/>
                  </a:ext>
                </a:extLst>
              </p:cNvPr>
              <p:cNvSpPr txBox="1"/>
              <p:nvPr/>
            </p:nvSpPr>
            <p:spPr>
              <a:xfrm>
                <a:off x="5798196" y="3053448"/>
                <a:ext cx="2551661" cy="31380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=0.22±0.01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Ge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112E48C-4E05-B076-A496-8544E673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196" y="3053448"/>
                <a:ext cx="2551661" cy="313804"/>
              </a:xfrm>
              <a:prstGeom prst="rect">
                <a:avLst/>
              </a:prstGeom>
              <a:blipFill>
                <a:blip r:embed="rId4"/>
                <a:stretch>
                  <a:fillRect l="-1485" t="-8000" r="-495" b="-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8">
            <a:extLst>
              <a:ext uri="{FF2B5EF4-FFF2-40B4-BE49-F238E27FC236}">
                <a16:creationId xmlns:a16="http://schemas.microsoft.com/office/drawing/2014/main" id="{E440C884-9D77-A663-DA11-63DCE441ADA3}"/>
              </a:ext>
            </a:extLst>
          </p:cNvPr>
          <p:cNvSpPr/>
          <p:nvPr/>
        </p:nvSpPr>
        <p:spPr>
          <a:xfrm>
            <a:off x="6911399" y="3367252"/>
            <a:ext cx="300523" cy="100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A09515-33D2-B007-D78D-07380F71D07A}"/>
                  </a:ext>
                </a:extLst>
              </p:cNvPr>
              <p:cNvSpPr txBox="1"/>
              <p:nvPr/>
            </p:nvSpPr>
            <p:spPr>
              <a:xfrm>
                <a:off x="6217809" y="4407924"/>
                <a:ext cx="1764394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=5.00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Ge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A09515-33D2-B007-D78D-07380F71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809" y="4407924"/>
                <a:ext cx="1764394" cy="307777"/>
              </a:xfrm>
              <a:prstGeom prst="rect">
                <a:avLst/>
              </a:prstGeom>
              <a:blipFill>
                <a:blip r:embed="rId5"/>
                <a:stretch>
                  <a:fillRect l="-2857" t="-8000" r="-714" b="-3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F422D08-0456-86F4-89D0-D62E460A2CF8}"/>
              </a:ext>
            </a:extLst>
          </p:cNvPr>
          <p:cNvSpPr txBox="1"/>
          <p:nvPr/>
        </p:nvSpPr>
        <p:spPr>
          <a:xfrm>
            <a:off x="6124132" y="3679512"/>
            <a:ext cx="214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DGLAP       Evolution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1F2B9-0C69-683D-DECE-B0AFEEA94E7A}"/>
              </a:ext>
            </a:extLst>
          </p:cNvPr>
          <p:cNvSpPr txBox="1"/>
          <p:nvPr/>
        </p:nvSpPr>
        <p:spPr>
          <a:xfrm>
            <a:off x="641452" y="4252733"/>
            <a:ext cx="407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CN" dirty="0">
                <a:solidFill>
                  <a:srgbClr val="00B0F0"/>
                </a:solidFill>
              </a:rPr>
              <a:t>[</a:t>
            </a:r>
            <a:r>
              <a:rPr lang="en-US" dirty="0">
                <a:solidFill>
                  <a:srgbClr val="00B0F0"/>
                </a:solidFill>
              </a:rPr>
              <a:t>COMPASS, Phys. Lett. B 693, 227 (2010) </a:t>
            </a:r>
            <a:r>
              <a:rPr lang="en-CN" dirty="0">
                <a:solidFill>
                  <a:srgbClr val="00B0F0"/>
                </a:solidFill>
              </a:rPr>
              <a:t>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54C289-0F92-8D8E-659D-FD089075C783}"/>
              </a:ext>
            </a:extLst>
          </p:cNvPr>
          <p:cNvSpPr txBox="1"/>
          <p:nvPr/>
        </p:nvSpPr>
        <p:spPr>
          <a:xfrm>
            <a:off x="538936" y="4571423"/>
            <a:ext cx="409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rgbClr val="00B0F0"/>
                </a:solidFill>
              </a:rPr>
              <a:t>[</a:t>
            </a:r>
            <a:r>
              <a:rPr lang="en-US" dirty="0">
                <a:solidFill>
                  <a:srgbClr val="00B0F0"/>
                </a:solidFill>
              </a:rPr>
              <a:t>HERMES, Phys. Rev. D 71, 012003 (2005)</a:t>
            </a:r>
            <a:r>
              <a:rPr lang="en-CN" dirty="0">
                <a:solidFill>
                  <a:srgbClr val="00B0F0"/>
                </a:solidFill>
              </a:rPr>
              <a:t>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1EA83E-6E81-CB7B-5C13-C4961817A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35" y="1055720"/>
            <a:ext cx="4632286" cy="31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61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">
            <a:extLst>
              <a:ext uri="{FF2B5EF4-FFF2-40B4-BE49-F238E27FC236}">
                <a16:creationId xmlns:a16="http://schemas.microsoft.com/office/drawing/2014/main" id="{0419BF42-588D-5F15-9DA6-CF143B7D7F89}"/>
              </a:ext>
            </a:extLst>
          </p:cNvPr>
          <p:cNvSpPr txBox="1"/>
          <p:nvPr/>
        </p:nvSpPr>
        <p:spPr>
          <a:xfrm>
            <a:off x="10160" y="220501"/>
            <a:ext cx="912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33"/>
                </a:solidFill>
                <a:latin typeface="Franklin Gothic Medium" panose="020B0603020102020204" pitchFamily="34" charset="0"/>
                <a:ea typeface="Microsoft YaHei UI" panose="020B0503020204020204" pitchFamily="34" charset="-122"/>
              </a:rPr>
              <a:t>Helicity PDF</a:t>
            </a:r>
            <a:endParaRPr lang="zh-CN" altLang="en-US" sz="3600" dirty="0">
              <a:solidFill>
                <a:srgbClr val="333333"/>
              </a:solidFill>
              <a:latin typeface="Franklin Gothic Medium" panose="020B0603020102020204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D3916-9C3F-1585-56AE-ADA4C8186C4B}"/>
              </a:ext>
            </a:extLst>
          </p:cNvPr>
          <p:cNvSpPr txBox="1"/>
          <p:nvPr/>
        </p:nvSpPr>
        <p:spPr>
          <a:xfrm>
            <a:off x="296129" y="970416"/>
            <a:ext cx="25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decomposition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A14F4D-EEF3-80D3-2DD5-207E18CA9AC6}"/>
                  </a:ext>
                </a:extLst>
              </p:cNvPr>
              <p:cNvSpPr txBox="1"/>
              <p:nvPr/>
            </p:nvSpPr>
            <p:spPr>
              <a:xfrm>
                <a:off x="782255" y="1512708"/>
                <a:ext cx="282917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ΔΣ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en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A14F4D-EEF3-80D3-2DD5-207E18CA9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55" y="1512708"/>
                <a:ext cx="2829171" cy="576183"/>
              </a:xfrm>
              <a:prstGeom prst="rect">
                <a:avLst/>
              </a:prstGeom>
              <a:blipFill>
                <a:blip r:embed="rId5"/>
                <a:stretch>
                  <a:fillRect l="-893" b="-152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F87A25-CA06-54D2-B7F7-8B289235C2F6}"/>
                  </a:ext>
                </a:extLst>
              </p:cNvPr>
              <p:cNvSpPr txBox="1"/>
              <p:nvPr/>
            </p:nvSpPr>
            <p:spPr>
              <a:xfrm>
                <a:off x="387048" y="2339791"/>
                <a:ext cx="1173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=0.82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F87A25-CA06-54D2-B7F7-8B289235C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8" y="2339791"/>
                <a:ext cx="1173013" cy="276999"/>
              </a:xfrm>
              <a:prstGeom prst="rect">
                <a:avLst/>
              </a:prstGeom>
              <a:blipFill>
                <a:blip r:embed="rId6"/>
                <a:stretch>
                  <a:fillRect l="-4301" r="-430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7851-8346-FFB9-3A64-6B2561C488B1}"/>
                  </a:ext>
                </a:extLst>
              </p:cNvPr>
              <p:cNvSpPr txBox="1"/>
              <p:nvPr/>
            </p:nvSpPr>
            <p:spPr>
              <a:xfrm>
                <a:off x="1667304" y="2337359"/>
                <a:ext cx="1346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=−0.20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7851-8346-FFB9-3A64-6B2561C48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04" y="2337359"/>
                <a:ext cx="1346972" cy="276999"/>
              </a:xfrm>
              <a:prstGeom prst="rect">
                <a:avLst/>
              </a:prstGeom>
              <a:blipFill>
                <a:blip r:embed="rId7"/>
                <a:stretch>
                  <a:fillRect l="-3738" r="-2804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576340-19B9-92D9-46B6-1190C5D2F3D1}"/>
                  </a:ext>
                </a:extLst>
              </p:cNvPr>
              <p:cNvSpPr txBox="1"/>
              <p:nvPr/>
            </p:nvSpPr>
            <p:spPr>
              <a:xfrm>
                <a:off x="368749" y="2883333"/>
                <a:ext cx="13012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=0.008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576340-19B9-92D9-46B6-1190C5D2F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49" y="2883333"/>
                <a:ext cx="1301254" cy="276999"/>
              </a:xfrm>
              <a:prstGeom prst="rect">
                <a:avLst/>
              </a:prstGeom>
              <a:blipFill>
                <a:blip r:embed="rId8"/>
                <a:stretch>
                  <a:fillRect l="-2885" r="-384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ABD23D-5D9E-7911-54CB-A98264DD13FE}"/>
                  </a:ext>
                </a:extLst>
              </p:cNvPr>
              <p:cNvSpPr txBox="1"/>
              <p:nvPr/>
            </p:nvSpPr>
            <p:spPr>
              <a:xfrm>
                <a:off x="1658782" y="2874368"/>
                <a:ext cx="1295163" cy="282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0.008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ABD23D-5D9E-7911-54CB-A98264DD1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782" y="2874368"/>
                <a:ext cx="1295163" cy="282000"/>
              </a:xfrm>
              <a:prstGeom prst="rect">
                <a:avLst/>
              </a:prstGeom>
              <a:blipFill>
                <a:blip r:embed="rId9"/>
                <a:stretch>
                  <a:fillRect l="-3883" r="-388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865BD4-A094-0B89-2CCF-09793F9412CA}"/>
                  </a:ext>
                </a:extLst>
              </p:cNvPr>
              <p:cNvSpPr txBox="1"/>
              <p:nvPr/>
            </p:nvSpPr>
            <p:spPr>
              <a:xfrm>
                <a:off x="396008" y="3360391"/>
                <a:ext cx="193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=0.007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865BD4-A094-0B89-2CCF-09793F941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8" y="3360391"/>
                <a:ext cx="1931747" cy="276999"/>
              </a:xfrm>
              <a:prstGeom prst="rect">
                <a:avLst/>
              </a:prstGeom>
              <a:blipFill>
                <a:blip r:embed="rId10"/>
                <a:stretch>
                  <a:fillRect l="-2614" r="-19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1A185D-D9F5-2F52-E443-1ED6E01F66F7}"/>
                  </a:ext>
                </a:extLst>
              </p:cNvPr>
              <p:cNvSpPr txBox="1"/>
              <p:nvPr/>
            </p:nvSpPr>
            <p:spPr>
              <a:xfrm>
                <a:off x="3083605" y="2279939"/>
                <a:ext cx="14883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=0.06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1A185D-D9F5-2F52-E443-1ED6E01F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05" y="2279939"/>
                <a:ext cx="148839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4925B57-E8D1-07B3-9E1C-C2F0672AAEA6}"/>
              </a:ext>
            </a:extLst>
          </p:cNvPr>
          <p:cNvSpPr txBox="1"/>
          <p:nvPr/>
        </p:nvSpPr>
        <p:spPr>
          <a:xfrm>
            <a:off x="261475" y="6519446"/>
            <a:ext cx="40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>
                <a:solidFill>
                  <a:srgbClr val="00B0F0"/>
                </a:solidFill>
              </a:rPr>
              <a:t>[</a:t>
            </a:r>
            <a:r>
              <a:rPr lang="en-US" dirty="0">
                <a:solidFill>
                  <a:srgbClr val="00B0F0"/>
                </a:solidFill>
              </a:rPr>
              <a:t>JAM, Phys. Rev. Lett. 119, 132001 (2017)</a:t>
            </a:r>
            <a:r>
              <a:rPr lang="en-CN" dirty="0">
                <a:solidFill>
                  <a:srgbClr val="00B0F0"/>
                </a:solidFill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16B79-450A-BD71-28EB-4BFA58E49501}"/>
              </a:ext>
            </a:extLst>
          </p:cNvPr>
          <p:cNvSpPr txBox="1"/>
          <p:nvPr/>
        </p:nvSpPr>
        <p:spPr>
          <a:xfrm>
            <a:off x="4999720" y="6520815"/>
            <a:ext cx="38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>
                <a:solidFill>
                  <a:srgbClr val="00B0F0"/>
                </a:solidFill>
              </a:rPr>
              <a:t>[</a:t>
            </a:r>
            <a:r>
              <a:rPr lang="en-US" dirty="0">
                <a:solidFill>
                  <a:srgbClr val="00B0F0"/>
                </a:solidFill>
              </a:rPr>
              <a:t>NNPDF, </a:t>
            </a:r>
            <a:r>
              <a:rPr lang="en-US" dirty="0" err="1">
                <a:solidFill>
                  <a:srgbClr val="00B0F0"/>
                </a:solidFill>
              </a:rPr>
              <a:t>Nucl</a:t>
            </a:r>
            <a:r>
              <a:rPr lang="en-US" dirty="0">
                <a:solidFill>
                  <a:srgbClr val="00B0F0"/>
                </a:solidFill>
              </a:rPr>
              <a:t>. Phys. B 887, 276 (2014)</a:t>
            </a:r>
            <a:r>
              <a:rPr lang="en-CN">
                <a:solidFill>
                  <a:srgbClr val="00B0F0"/>
                </a:solidFill>
              </a:rPr>
              <a:t>]</a:t>
            </a:r>
            <a:endParaRPr lang="en-CN" dirty="0">
              <a:solidFill>
                <a:srgbClr val="00B0F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4B7F8-6CED-D44F-D12E-293E8448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42</a:t>
            </a:fld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EDC67-24CC-26F6-298D-9E533C15B67B}"/>
              </a:ext>
            </a:extLst>
          </p:cNvPr>
          <p:cNvSpPr txBox="1"/>
          <p:nvPr/>
        </p:nvSpPr>
        <p:spPr>
          <a:xfrm>
            <a:off x="860611" y="1298994"/>
            <a:ext cx="5271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CN">
                <a:solidFill>
                  <a:srgbClr val="00B0F0"/>
                </a:solidFill>
              </a:rPr>
              <a:t>[</a:t>
            </a:r>
            <a:r>
              <a:rPr lang="en-US" dirty="0">
                <a:solidFill>
                  <a:srgbClr val="00B0F0"/>
                </a:solidFill>
              </a:rPr>
              <a:t>Jaffe and Manohar, (1990)</a:t>
            </a:r>
            <a:r>
              <a:rPr lang="en-CN">
                <a:solidFill>
                  <a:srgbClr val="00B0F0"/>
                </a:solidFill>
              </a:rPr>
              <a:t>]</a:t>
            </a:r>
            <a:endParaRPr lang="en-CN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F0CE1-D96C-260E-F83B-D7299434D4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7003" y="856186"/>
            <a:ext cx="4127500" cy="279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EBF610-EF27-F4CF-1504-B55238FAC1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440" y="3748888"/>
            <a:ext cx="4343363" cy="28733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CF7952-C857-C924-678A-5F64CE5CDA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5024" y="3688629"/>
            <a:ext cx="4208239" cy="28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F7F0-728B-8610-EDA3-DE4B9E20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5841"/>
          </a:xfrm>
        </p:spPr>
        <p:txBody>
          <a:bodyPr/>
          <a:lstStyle/>
          <a:p>
            <a:pPr algn="ctr"/>
            <a:r>
              <a:rPr lang="en-CN" dirty="0"/>
              <a:t>LFWFs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DBF06-41B3-397A-16CF-8CCABA320D1D}"/>
              </a:ext>
            </a:extLst>
          </p:cNvPr>
          <p:cNvSpPr txBox="1"/>
          <p:nvPr/>
        </p:nvSpPr>
        <p:spPr>
          <a:xfrm>
            <a:off x="53163" y="995841"/>
            <a:ext cx="461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2000" dirty="0"/>
              <a:t>For the Parton Distribution Functions: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076D17F-6386-3306-FC57-04135B51AC2F}"/>
              </a:ext>
            </a:extLst>
          </p:cNvPr>
          <p:cNvSpPr/>
          <p:nvPr/>
        </p:nvSpPr>
        <p:spPr>
          <a:xfrm rot="16200000">
            <a:off x="5643051" y="1266746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D73D72C5-DA90-ACB2-4F5D-59BF95F811C9}"/>
              </a:ext>
            </a:extLst>
          </p:cNvPr>
          <p:cNvSpPr/>
          <p:nvPr/>
        </p:nvSpPr>
        <p:spPr>
          <a:xfrm>
            <a:off x="5418035" y="1520269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BE57DC-EAD6-83E5-61E2-A48D98BD166B}"/>
              </a:ext>
            </a:extLst>
          </p:cNvPr>
          <p:cNvSpPr/>
          <p:nvPr/>
        </p:nvSpPr>
        <p:spPr>
          <a:xfrm>
            <a:off x="5872261" y="188602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1FCFA0-3FA6-9788-4C9A-E032438066D8}"/>
              </a:ext>
            </a:extLst>
          </p:cNvPr>
          <p:cNvSpPr/>
          <p:nvPr/>
        </p:nvSpPr>
        <p:spPr>
          <a:xfrm>
            <a:off x="5550626" y="187323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A3FE8B-FC22-79F9-7EF2-1FBFA0E2EDC4}"/>
              </a:ext>
            </a:extLst>
          </p:cNvPr>
          <p:cNvGrpSpPr/>
          <p:nvPr/>
        </p:nvGrpSpPr>
        <p:grpSpPr>
          <a:xfrm>
            <a:off x="5717066" y="1558884"/>
            <a:ext cx="182880" cy="457200"/>
            <a:chOff x="6087987" y="4989903"/>
            <a:chExt cx="182880" cy="4572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30C2ED-8256-D8FA-33FB-5E3740DA4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BA8CF6-0058-9B3E-8D42-52B56769B779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85BE9-73BB-A3CD-5C45-E95A82373B02}"/>
              </a:ext>
            </a:extLst>
          </p:cNvPr>
          <p:cNvSpPr/>
          <p:nvPr/>
        </p:nvSpPr>
        <p:spPr>
          <a:xfrm>
            <a:off x="5715899" y="2252541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2550010-FC38-A2CD-3F43-720B4C6372A1}"/>
              </a:ext>
            </a:extLst>
          </p:cNvPr>
          <p:cNvSpPr/>
          <p:nvPr/>
        </p:nvSpPr>
        <p:spPr>
          <a:xfrm rot="16200000">
            <a:off x="6468635" y="1266746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5D9FE3FD-8EA3-3975-831C-0715E4B9EE59}"/>
              </a:ext>
            </a:extLst>
          </p:cNvPr>
          <p:cNvSpPr/>
          <p:nvPr/>
        </p:nvSpPr>
        <p:spPr>
          <a:xfrm>
            <a:off x="6243619" y="1520269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560C04-9B50-0282-2433-B12FAC0C1F51}"/>
              </a:ext>
            </a:extLst>
          </p:cNvPr>
          <p:cNvSpPr/>
          <p:nvPr/>
        </p:nvSpPr>
        <p:spPr>
          <a:xfrm>
            <a:off x="6697845" y="188602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18AE2A-2B40-EF42-9C2A-21F149B566A3}"/>
              </a:ext>
            </a:extLst>
          </p:cNvPr>
          <p:cNvSpPr/>
          <p:nvPr/>
        </p:nvSpPr>
        <p:spPr>
          <a:xfrm>
            <a:off x="6376210" y="187323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764BF-DF0A-F8CE-A48B-5FB441946828}"/>
              </a:ext>
            </a:extLst>
          </p:cNvPr>
          <p:cNvGrpSpPr/>
          <p:nvPr/>
        </p:nvGrpSpPr>
        <p:grpSpPr>
          <a:xfrm>
            <a:off x="6542650" y="1558884"/>
            <a:ext cx="182880" cy="457200"/>
            <a:chOff x="6087987" y="4989903"/>
            <a:chExt cx="182880" cy="45720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92F4445-87F8-855E-4CB0-F19471D0C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F68D84-4B05-61BB-8B0F-6613E5EE1053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E68F88-9990-18CF-9599-4700305D0E4A}"/>
              </a:ext>
            </a:extLst>
          </p:cNvPr>
          <p:cNvSpPr/>
          <p:nvPr/>
        </p:nvSpPr>
        <p:spPr>
          <a:xfrm>
            <a:off x="6541483" y="2252541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F3D93629-1C94-3E1D-E02C-B135F15C1103}"/>
              </a:ext>
            </a:extLst>
          </p:cNvPr>
          <p:cNvSpPr/>
          <p:nvPr/>
        </p:nvSpPr>
        <p:spPr>
          <a:xfrm>
            <a:off x="7088107" y="1704655"/>
            <a:ext cx="365760" cy="365760"/>
          </a:xfrm>
          <a:prstGeom prst="plus">
            <a:avLst>
              <a:gd name="adj" fmla="val 45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12C9DBE-0FB1-AC75-AD8A-335CA6E17004}"/>
              </a:ext>
            </a:extLst>
          </p:cNvPr>
          <p:cNvSpPr/>
          <p:nvPr/>
        </p:nvSpPr>
        <p:spPr>
          <a:xfrm rot="16200000">
            <a:off x="7751419" y="1282226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5DB70E04-C62B-7DBC-852F-787AB46B831F}"/>
              </a:ext>
            </a:extLst>
          </p:cNvPr>
          <p:cNvSpPr/>
          <p:nvPr/>
        </p:nvSpPr>
        <p:spPr>
          <a:xfrm>
            <a:off x="7526403" y="1535749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00B076-C08B-3A97-3DB4-23E303720446}"/>
              </a:ext>
            </a:extLst>
          </p:cNvPr>
          <p:cNvSpPr/>
          <p:nvPr/>
        </p:nvSpPr>
        <p:spPr>
          <a:xfrm>
            <a:off x="7980629" y="190150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A4AB24-3D38-C1C2-2A56-8C3806E43274}"/>
              </a:ext>
            </a:extLst>
          </p:cNvPr>
          <p:cNvSpPr/>
          <p:nvPr/>
        </p:nvSpPr>
        <p:spPr>
          <a:xfrm>
            <a:off x="7658994" y="188871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A31944-6FF2-7E61-67A5-0EB5E6D1F9AD}"/>
              </a:ext>
            </a:extLst>
          </p:cNvPr>
          <p:cNvGrpSpPr/>
          <p:nvPr/>
        </p:nvGrpSpPr>
        <p:grpSpPr>
          <a:xfrm rot="10800000">
            <a:off x="7825434" y="1574364"/>
            <a:ext cx="182880" cy="457200"/>
            <a:chOff x="6087987" y="4989903"/>
            <a:chExt cx="182880" cy="4572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CB7712-38A3-37E3-1DCF-E982F8932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26E58F-81F0-E26E-EEDC-FA0720AD1221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7A93EC2-BBCF-A6AA-BF63-F04F127017FE}"/>
              </a:ext>
            </a:extLst>
          </p:cNvPr>
          <p:cNvSpPr/>
          <p:nvPr/>
        </p:nvSpPr>
        <p:spPr>
          <a:xfrm>
            <a:off x="7824267" y="2268021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8C8CCBE-2272-7A0C-0078-DE70F7CA5593}"/>
              </a:ext>
            </a:extLst>
          </p:cNvPr>
          <p:cNvSpPr/>
          <p:nvPr/>
        </p:nvSpPr>
        <p:spPr>
          <a:xfrm rot="16200000">
            <a:off x="8577003" y="1282226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BBEF2828-57ED-7014-2228-47D2652B3994}"/>
              </a:ext>
            </a:extLst>
          </p:cNvPr>
          <p:cNvSpPr/>
          <p:nvPr/>
        </p:nvSpPr>
        <p:spPr>
          <a:xfrm>
            <a:off x="8351987" y="1535749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9219FD-B558-8324-0B64-27B204579E9C}"/>
              </a:ext>
            </a:extLst>
          </p:cNvPr>
          <p:cNvSpPr/>
          <p:nvPr/>
        </p:nvSpPr>
        <p:spPr>
          <a:xfrm>
            <a:off x="8806213" y="190150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E01645-F860-CA57-D9F0-8F385F3B9019}"/>
              </a:ext>
            </a:extLst>
          </p:cNvPr>
          <p:cNvSpPr/>
          <p:nvPr/>
        </p:nvSpPr>
        <p:spPr>
          <a:xfrm>
            <a:off x="8484578" y="188871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9630F0-5550-C869-E65B-D2BC17C0EF51}"/>
              </a:ext>
            </a:extLst>
          </p:cNvPr>
          <p:cNvGrpSpPr/>
          <p:nvPr/>
        </p:nvGrpSpPr>
        <p:grpSpPr>
          <a:xfrm rot="10800000">
            <a:off x="8651018" y="1574364"/>
            <a:ext cx="182880" cy="457200"/>
            <a:chOff x="6087987" y="4989903"/>
            <a:chExt cx="182880" cy="4572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5E176B0-E4C2-D04A-6C20-7113BCA0C2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0AB726-E325-D543-55BD-8BADDD4F8796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A285EB4-8FF3-2F61-A1B7-392E6726957F}"/>
              </a:ext>
            </a:extLst>
          </p:cNvPr>
          <p:cNvSpPr/>
          <p:nvPr/>
        </p:nvSpPr>
        <p:spPr>
          <a:xfrm>
            <a:off x="8649851" y="2268021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36A09-6127-9014-7F03-5EB8B66036A1}"/>
              </a:ext>
            </a:extLst>
          </p:cNvPr>
          <p:cNvSpPr/>
          <p:nvPr/>
        </p:nvSpPr>
        <p:spPr>
          <a:xfrm>
            <a:off x="70540" y="1691724"/>
            <a:ext cx="2493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Unpolarized PDFs: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C5BC3-B348-C3E1-F93D-BBD023FB1329}"/>
                  </a:ext>
                </a:extLst>
              </p:cNvPr>
              <p:cNvSpPr txBox="1"/>
              <p:nvPr/>
            </p:nvSpPr>
            <p:spPr>
              <a:xfrm>
                <a:off x="90690" y="2527585"/>
                <a:ext cx="8675837" cy="812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∫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CN" sz="2000" dirty="0"/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C5BC3-B348-C3E1-F93D-BBD023FB1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" y="2527585"/>
                <a:ext cx="8675837" cy="812467"/>
              </a:xfrm>
              <a:prstGeom prst="rect">
                <a:avLst/>
              </a:prstGeom>
              <a:blipFill>
                <a:blip r:embed="rId2"/>
                <a:stretch>
                  <a:fillRect t="-132308" b="-18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B887340-3F65-EA0F-3263-03E69D8B1765}"/>
              </a:ext>
            </a:extLst>
          </p:cNvPr>
          <p:cNvSpPr/>
          <p:nvPr/>
        </p:nvSpPr>
        <p:spPr>
          <a:xfrm rot="16200000">
            <a:off x="5046869" y="3208664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43F10946-C9B6-4D72-CB97-03EBE82284CF}"/>
              </a:ext>
            </a:extLst>
          </p:cNvPr>
          <p:cNvSpPr/>
          <p:nvPr/>
        </p:nvSpPr>
        <p:spPr>
          <a:xfrm>
            <a:off x="4821853" y="3462187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AC4F6EF-FCF4-73CA-88D6-C39EA828B29B}"/>
              </a:ext>
            </a:extLst>
          </p:cNvPr>
          <p:cNvSpPr/>
          <p:nvPr/>
        </p:nvSpPr>
        <p:spPr>
          <a:xfrm>
            <a:off x="5276079" y="3827947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243A54-3608-4677-2916-0FF2BE49BA87}"/>
              </a:ext>
            </a:extLst>
          </p:cNvPr>
          <p:cNvSpPr/>
          <p:nvPr/>
        </p:nvSpPr>
        <p:spPr>
          <a:xfrm>
            <a:off x="4954444" y="381514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3F76C2-D29C-735E-701C-D75D3754C9C3}"/>
              </a:ext>
            </a:extLst>
          </p:cNvPr>
          <p:cNvGrpSpPr/>
          <p:nvPr/>
        </p:nvGrpSpPr>
        <p:grpSpPr>
          <a:xfrm rot="16200000">
            <a:off x="5120884" y="3500802"/>
            <a:ext cx="182880" cy="457200"/>
            <a:chOff x="6087987" y="4989903"/>
            <a:chExt cx="182880" cy="45720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F18C3ED-2468-857F-C3CB-106C15688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A4C765-4F37-C2F5-F1FC-53731EE76F79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382A52D-739B-48C4-F38C-C9481F7F5BB7}"/>
              </a:ext>
            </a:extLst>
          </p:cNvPr>
          <p:cNvSpPr/>
          <p:nvPr/>
        </p:nvSpPr>
        <p:spPr>
          <a:xfrm>
            <a:off x="5119717" y="4194459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CF991CE1-AD06-FE22-C336-E33457B2258C}"/>
              </a:ext>
            </a:extLst>
          </p:cNvPr>
          <p:cNvSpPr/>
          <p:nvPr/>
        </p:nvSpPr>
        <p:spPr>
          <a:xfrm rot="16200000">
            <a:off x="6062409" y="3196827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nut 48">
            <a:extLst>
              <a:ext uri="{FF2B5EF4-FFF2-40B4-BE49-F238E27FC236}">
                <a16:creationId xmlns:a16="http://schemas.microsoft.com/office/drawing/2014/main" id="{BFD33718-69F7-8376-A3D3-8B1C8EAA4A68}"/>
              </a:ext>
            </a:extLst>
          </p:cNvPr>
          <p:cNvSpPr/>
          <p:nvPr/>
        </p:nvSpPr>
        <p:spPr>
          <a:xfrm>
            <a:off x="5837393" y="3450350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29DC240-34A1-9100-0BFE-8A562667929A}"/>
              </a:ext>
            </a:extLst>
          </p:cNvPr>
          <p:cNvSpPr/>
          <p:nvPr/>
        </p:nvSpPr>
        <p:spPr>
          <a:xfrm>
            <a:off x="6291619" y="3816110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CEDD9CF-D6CE-AE9B-CDBA-5CA4A227436D}"/>
              </a:ext>
            </a:extLst>
          </p:cNvPr>
          <p:cNvSpPr/>
          <p:nvPr/>
        </p:nvSpPr>
        <p:spPr>
          <a:xfrm>
            <a:off x="5969984" y="3803312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2C7CA1F-B0E2-D541-98F6-CB6C6A764C1C}"/>
              </a:ext>
            </a:extLst>
          </p:cNvPr>
          <p:cNvGrpSpPr/>
          <p:nvPr/>
        </p:nvGrpSpPr>
        <p:grpSpPr>
          <a:xfrm rot="16200000">
            <a:off x="6136424" y="3488965"/>
            <a:ext cx="182880" cy="457200"/>
            <a:chOff x="6087987" y="4989903"/>
            <a:chExt cx="182880" cy="45720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2C3A7DD-B7AC-63A0-DCD7-445067481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829C6C-60F5-9EAB-DF6B-34E6D8DC4C9C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D263957-EAA3-3136-76D2-0B6ECA248A5A}"/>
              </a:ext>
            </a:extLst>
          </p:cNvPr>
          <p:cNvSpPr/>
          <p:nvPr/>
        </p:nvSpPr>
        <p:spPr>
          <a:xfrm>
            <a:off x="6135257" y="4182622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1092A37-CC0C-BC2E-2026-6A9F008F018E}"/>
              </a:ext>
            </a:extLst>
          </p:cNvPr>
          <p:cNvSpPr/>
          <p:nvPr/>
        </p:nvSpPr>
        <p:spPr>
          <a:xfrm rot="16200000">
            <a:off x="7589548" y="3212709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nut 56">
            <a:extLst>
              <a:ext uri="{FF2B5EF4-FFF2-40B4-BE49-F238E27FC236}">
                <a16:creationId xmlns:a16="http://schemas.microsoft.com/office/drawing/2014/main" id="{403B6EE6-95E9-24A9-B867-36F6BD3AD87B}"/>
              </a:ext>
            </a:extLst>
          </p:cNvPr>
          <p:cNvSpPr/>
          <p:nvPr/>
        </p:nvSpPr>
        <p:spPr>
          <a:xfrm>
            <a:off x="7364532" y="3466232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9BAE07C-3053-F3B1-9732-F8292F11D627}"/>
              </a:ext>
            </a:extLst>
          </p:cNvPr>
          <p:cNvSpPr/>
          <p:nvPr/>
        </p:nvSpPr>
        <p:spPr>
          <a:xfrm>
            <a:off x="7818758" y="3831992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224858-9EE6-8F23-6C70-3D9554063742}"/>
              </a:ext>
            </a:extLst>
          </p:cNvPr>
          <p:cNvSpPr/>
          <p:nvPr/>
        </p:nvSpPr>
        <p:spPr>
          <a:xfrm>
            <a:off x="7497123" y="3819194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8AB73DF-528D-F64B-9FEA-4FE57CCB2AC4}"/>
              </a:ext>
            </a:extLst>
          </p:cNvPr>
          <p:cNvGrpSpPr/>
          <p:nvPr/>
        </p:nvGrpSpPr>
        <p:grpSpPr>
          <a:xfrm rot="5400000">
            <a:off x="7663563" y="3504847"/>
            <a:ext cx="182880" cy="457200"/>
            <a:chOff x="6087987" y="4989903"/>
            <a:chExt cx="182880" cy="457200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854EB41-A6CB-6677-3B65-4175D93A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9A6EA5D-8462-FA73-D5A3-4FD478DD4D03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C64E147-08AF-6840-DA42-688AD94C64A5}"/>
              </a:ext>
            </a:extLst>
          </p:cNvPr>
          <p:cNvSpPr/>
          <p:nvPr/>
        </p:nvSpPr>
        <p:spPr>
          <a:xfrm>
            <a:off x="7662396" y="4198504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010FA407-D9D9-6302-F653-51D0B5BF7524}"/>
              </a:ext>
            </a:extLst>
          </p:cNvPr>
          <p:cNvSpPr/>
          <p:nvPr/>
        </p:nvSpPr>
        <p:spPr>
          <a:xfrm rot="16200000">
            <a:off x="8605088" y="3203348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nut 64">
            <a:extLst>
              <a:ext uri="{FF2B5EF4-FFF2-40B4-BE49-F238E27FC236}">
                <a16:creationId xmlns:a16="http://schemas.microsoft.com/office/drawing/2014/main" id="{6397B6E3-632D-468C-2DF7-A95F0EA2BF10}"/>
              </a:ext>
            </a:extLst>
          </p:cNvPr>
          <p:cNvSpPr/>
          <p:nvPr/>
        </p:nvSpPr>
        <p:spPr>
          <a:xfrm>
            <a:off x="8380072" y="3456871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08B0E98-BCB0-0691-A3D6-7F8F47DC7389}"/>
              </a:ext>
            </a:extLst>
          </p:cNvPr>
          <p:cNvSpPr/>
          <p:nvPr/>
        </p:nvSpPr>
        <p:spPr>
          <a:xfrm>
            <a:off x="8834298" y="3822631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E00822D-EA30-9985-6F83-98DD28EF74A2}"/>
              </a:ext>
            </a:extLst>
          </p:cNvPr>
          <p:cNvSpPr/>
          <p:nvPr/>
        </p:nvSpPr>
        <p:spPr>
          <a:xfrm>
            <a:off x="8512663" y="3809833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C2DACF9-413A-7258-9889-B2EB093FE62A}"/>
              </a:ext>
            </a:extLst>
          </p:cNvPr>
          <p:cNvGrpSpPr/>
          <p:nvPr/>
        </p:nvGrpSpPr>
        <p:grpSpPr>
          <a:xfrm rot="5400000">
            <a:off x="8679103" y="3495486"/>
            <a:ext cx="182880" cy="457200"/>
            <a:chOff x="6087987" y="4989903"/>
            <a:chExt cx="182880" cy="45720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5F10DC8-5C05-E897-216A-C9ECD5B80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D2FB89-07D5-A04C-CEC9-0032DA7569E2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C2C111A0-65DC-76CC-5FBC-B9AC0B2D5D4E}"/>
              </a:ext>
            </a:extLst>
          </p:cNvPr>
          <p:cNvSpPr/>
          <p:nvPr/>
        </p:nvSpPr>
        <p:spPr>
          <a:xfrm>
            <a:off x="8677936" y="4189143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2F055D5-06C1-ABD3-F6CB-BD01831C53AC}"/>
              </a:ext>
            </a:extLst>
          </p:cNvPr>
          <p:cNvSpPr/>
          <p:nvPr/>
        </p:nvSpPr>
        <p:spPr>
          <a:xfrm>
            <a:off x="15383" y="3648003"/>
            <a:ext cx="2856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err="1">
                <a:solidFill>
                  <a:srgbClr val="C00000"/>
                </a:solidFill>
              </a:rPr>
              <a:t>Transversity</a:t>
            </a:r>
            <a:r>
              <a:rPr lang="en-US" sz="2400" b="1" i="1" dirty="0">
                <a:solidFill>
                  <a:srgbClr val="C00000"/>
                </a:solidFill>
              </a:rPr>
              <a:t> PDFs: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2487B6F-2561-9C33-66E0-8E1A4DD45512}"/>
              </a:ext>
            </a:extLst>
          </p:cNvPr>
          <p:cNvSpPr/>
          <p:nvPr/>
        </p:nvSpPr>
        <p:spPr>
          <a:xfrm>
            <a:off x="6669374" y="3771076"/>
            <a:ext cx="367748" cy="9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072395-61BD-616D-6D04-EA499C60BA6F}"/>
                  </a:ext>
                </a:extLst>
              </p:cNvPr>
              <p:cNvSpPr txBox="1"/>
              <p:nvPr/>
            </p:nvSpPr>
            <p:spPr>
              <a:xfrm>
                <a:off x="85643" y="4574685"/>
                <a:ext cx="8972713" cy="77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+⊥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∫</m:t>
                          </m:r>
                          <m:sSubSup>
                            <m:sSubSup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CN" sz="1900" dirty="0"/>
                            <m:t>(</m:t>
                          </m:r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sz="19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19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072395-61BD-616D-6D04-EA499C60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3" y="4574685"/>
                <a:ext cx="8972713" cy="772134"/>
              </a:xfrm>
              <a:prstGeom prst="rect">
                <a:avLst/>
              </a:prstGeom>
              <a:blipFill>
                <a:blip r:embed="rId3"/>
                <a:stretch>
                  <a:fillRect l="-424" t="-134426" r="-424" b="-1819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BD7859F1-A562-0EB6-E979-AD6AF7B8D0AB}"/>
              </a:ext>
            </a:extLst>
          </p:cNvPr>
          <p:cNvSpPr txBox="1"/>
          <p:nvPr/>
        </p:nvSpPr>
        <p:spPr>
          <a:xfrm>
            <a:off x="91986" y="5348097"/>
            <a:ext cx="457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Notes</a:t>
            </a:r>
            <a:r>
              <a:rPr lang="en-CN"/>
              <a:t>: index 1 represent</a:t>
            </a:r>
            <a:r>
              <a:rPr lang="en-US" dirty="0"/>
              <a:t>s</a:t>
            </a:r>
            <a:r>
              <a:rPr lang="en-CN"/>
              <a:t> </a:t>
            </a:r>
            <a:r>
              <a:rPr lang="en-CN" dirty="0"/>
              <a:t>the </a:t>
            </a:r>
            <a:r>
              <a:rPr lang="en-CN"/>
              <a:t>struck parton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72E6A-3CDD-8387-4353-7A388B796062}"/>
              </a:ext>
            </a:extLst>
          </p:cNvPr>
          <p:cNvSpPr txBox="1"/>
          <p:nvPr/>
        </p:nvSpPr>
        <p:spPr>
          <a:xfrm>
            <a:off x="70540" y="5855146"/>
            <a:ext cx="893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>
                <a:solidFill>
                  <a:srgbClr val="C00000"/>
                </a:solidFill>
              </a:rPr>
              <a:t>Transversity </a:t>
            </a:r>
            <a:r>
              <a:rPr lang="en-CN" sz="2000" dirty="0">
                <a:solidFill>
                  <a:srgbClr val="C00000"/>
                </a:solidFill>
              </a:rPr>
              <a:t>PDFs </a:t>
            </a:r>
            <a:r>
              <a:rPr lang="en-CN" sz="2000" dirty="0"/>
              <a:t>represent the </a:t>
            </a:r>
            <a:r>
              <a:rPr lang="en-CN" sz="2000" dirty="0">
                <a:solidFill>
                  <a:srgbClr val="C00000"/>
                </a:solidFill>
              </a:rPr>
              <a:t>spin density distribution </a:t>
            </a:r>
            <a:r>
              <a:rPr lang="en-CN" sz="2000" dirty="0"/>
              <a:t>of partons </a:t>
            </a:r>
            <a:r>
              <a:rPr lang="en-CN" sz="2000" dirty="0">
                <a:solidFill>
                  <a:srgbClr val="C00000"/>
                </a:solidFill>
              </a:rPr>
              <a:t>in transverse direction </a:t>
            </a:r>
            <a:r>
              <a:rPr lang="en-CN" sz="2000" dirty="0"/>
              <a:t>inside the hadron with respect to the momentum fraction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F76CED7-0C0E-4EF8-C160-675C4BD5C988}"/>
              </a:ext>
            </a:extLst>
          </p:cNvPr>
          <p:cNvCxnSpPr>
            <a:cxnSpLocks/>
          </p:cNvCxnSpPr>
          <p:nvPr/>
        </p:nvCxnSpPr>
        <p:spPr>
          <a:xfrm flipH="1">
            <a:off x="4532524" y="3815149"/>
            <a:ext cx="289329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A0264D-33E7-F68C-12B1-2AD99772B22F}"/>
              </a:ext>
            </a:extLst>
          </p:cNvPr>
          <p:cNvCxnSpPr>
            <a:cxnSpLocks/>
          </p:cNvCxnSpPr>
          <p:nvPr/>
        </p:nvCxnSpPr>
        <p:spPr>
          <a:xfrm flipH="1">
            <a:off x="5570579" y="3824485"/>
            <a:ext cx="289329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404825E-54AE-188C-0B41-23DFC3D47C98}"/>
                  </a:ext>
                </a:extLst>
              </p:cNvPr>
              <p:cNvSpPr txBox="1"/>
              <p:nvPr/>
            </p:nvSpPr>
            <p:spPr>
              <a:xfrm>
                <a:off x="5301625" y="3167841"/>
                <a:ext cx="194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404825E-54AE-188C-0B41-23DFC3D47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625" y="3167841"/>
                <a:ext cx="194797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62791BA-2725-E155-7F22-E56FFE5EEA82}"/>
                  </a:ext>
                </a:extLst>
              </p:cNvPr>
              <p:cNvSpPr txBox="1"/>
              <p:nvPr/>
            </p:nvSpPr>
            <p:spPr>
              <a:xfrm>
                <a:off x="6392809" y="3173504"/>
                <a:ext cx="194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62791BA-2725-E155-7F22-E56FFE5EE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809" y="3173504"/>
                <a:ext cx="194797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3CF7305-D36D-E01A-E444-2FD283CEFEFD}"/>
                  </a:ext>
                </a:extLst>
              </p:cNvPr>
              <p:cNvSpPr txBox="1"/>
              <p:nvPr/>
            </p:nvSpPr>
            <p:spPr>
              <a:xfrm>
                <a:off x="4377346" y="3467522"/>
                <a:ext cx="4373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3CF7305-D36D-E01A-E444-2FD283CEF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346" y="3467522"/>
                <a:ext cx="437339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9B71D1-5531-5BBD-6096-E4B19C06A43B}"/>
                  </a:ext>
                </a:extLst>
              </p:cNvPr>
              <p:cNvSpPr txBox="1"/>
              <p:nvPr/>
            </p:nvSpPr>
            <p:spPr>
              <a:xfrm>
                <a:off x="5475504" y="3472795"/>
                <a:ext cx="4373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9B71D1-5531-5BBD-6096-E4B19C06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504" y="3472795"/>
                <a:ext cx="437339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1F80221-5C7A-5076-A06D-6DD0DD00E8B9}"/>
              </a:ext>
            </a:extLst>
          </p:cNvPr>
          <p:cNvCxnSpPr>
            <a:cxnSpLocks/>
          </p:cNvCxnSpPr>
          <p:nvPr/>
        </p:nvCxnSpPr>
        <p:spPr>
          <a:xfrm flipH="1">
            <a:off x="7053335" y="3807174"/>
            <a:ext cx="289329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A4EFDE8-A1AC-5376-C117-D7841892444E}"/>
              </a:ext>
            </a:extLst>
          </p:cNvPr>
          <p:cNvCxnSpPr>
            <a:cxnSpLocks/>
          </p:cNvCxnSpPr>
          <p:nvPr/>
        </p:nvCxnSpPr>
        <p:spPr>
          <a:xfrm flipH="1">
            <a:off x="8091390" y="3816510"/>
            <a:ext cx="289329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5271526-3D05-427A-F793-6DBC87D15F63}"/>
                  </a:ext>
                </a:extLst>
              </p:cNvPr>
              <p:cNvSpPr txBox="1"/>
              <p:nvPr/>
            </p:nvSpPr>
            <p:spPr>
              <a:xfrm>
                <a:off x="6898157" y="3459547"/>
                <a:ext cx="4373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5271526-3D05-427A-F793-6DBC87D15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157" y="3459547"/>
                <a:ext cx="437339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B7F47E4-98C5-D060-96D3-676EB384232E}"/>
                  </a:ext>
                </a:extLst>
              </p:cNvPr>
              <p:cNvSpPr txBox="1"/>
              <p:nvPr/>
            </p:nvSpPr>
            <p:spPr>
              <a:xfrm>
                <a:off x="7996315" y="3464820"/>
                <a:ext cx="4373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B7F47E4-98C5-D060-96D3-676EB3842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315" y="3464820"/>
                <a:ext cx="437339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F36418F-E872-E76B-1167-7DADADDAE94C}"/>
                  </a:ext>
                </a:extLst>
              </p:cNvPr>
              <p:cNvSpPr txBox="1"/>
              <p:nvPr/>
            </p:nvSpPr>
            <p:spPr>
              <a:xfrm>
                <a:off x="5453319" y="5363637"/>
                <a:ext cx="1911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dirty="0"/>
                  <a:t>,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F36418F-E872-E76B-1167-7DADADDAE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319" y="5363637"/>
                <a:ext cx="1911292" cy="276999"/>
              </a:xfrm>
              <a:prstGeom prst="rect">
                <a:avLst/>
              </a:prstGeom>
              <a:blipFill>
                <a:blip r:embed="rId9"/>
                <a:stretch>
                  <a:fillRect l="-3974" t="-26087" r="-6623" b="-478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8B2021-5CFB-5E10-FC1F-33C5F5EFE0C1}"/>
                  </a:ext>
                </a:extLst>
              </p:cNvPr>
              <p:cNvSpPr txBox="1"/>
              <p:nvPr/>
            </p:nvSpPr>
            <p:spPr>
              <a:xfrm>
                <a:off x="7399221" y="5340138"/>
                <a:ext cx="1176797" cy="277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18B2021-5CFB-5E10-FC1F-33C5F5EFE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221" y="5340138"/>
                <a:ext cx="1176797" cy="277255"/>
              </a:xfrm>
              <a:prstGeom prst="rect">
                <a:avLst/>
              </a:prstGeom>
              <a:blipFill>
                <a:blip r:embed="rId10"/>
                <a:stretch>
                  <a:fillRect l="-5319" r="-1064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774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8DC5-001E-08BA-9957-11FB3995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9945"/>
            <a:ext cx="7886700" cy="836353"/>
          </a:xfrm>
        </p:spPr>
        <p:txBody>
          <a:bodyPr/>
          <a:lstStyle/>
          <a:p>
            <a:pPr algn="ctr"/>
            <a:r>
              <a:rPr lang="en-CN" dirty="0"/>
              <a:t>Transversity PDFs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C0B22-25A0-7A6E-9B14-D4AB8181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8" y="2837268"/>
            <a:ext cx="5517146" cy="3734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C2927-2C26-709D-DBAF-C9B84710A625}"/>
                  </a:ext>
                </a:extLst>
              </p:cNvPr>
              <p:cNvSpPr txBox="1"/>
              <p:nvPr/>
            </p:nvSpPr>
            <p:spPr>
              <a:xfrm>
                <a:off x="2243461" y="1296792"/>
                <a:ext cx="1751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=0.81±0.08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C2927-2C26-709D-DBAF-C9B84710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461" y="1296792"/>
                <a:ext cx="1751505" cy="276999"/>
              </a:xfrm>
              <a:prstGeom prst="rect">
                <a:avLst/>
              </a:prstGeom>
              <a:blipFill>
                <a:blip r:embed="rId3"/>
                <a:stretch>
                  <a:fillRect l="-2878" r="-2878"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7A0A01A-CBED-EF80-2A98-A5B9836B8CAC}"/>
              </a:ext>
            </a:extLst>
          </p:cNvPr>
          <p:cNvSpPr txBox="1"/>
          <p:nvPr/>
        </p:nvSpPr>
        <p:spPr>
          <a:xfrm>
            <a:off x="33591" y="1435292"/>
            <a:ext cx="2164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Tensor Charge: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F75C73-2472-AA30-3B20-3EB430E1031D}"/>
                  </a:ext>
                </a:extLst>
              </p:cNvPr>
              <p:cNvSpPr txBox="1"/>
              <p:nvPr/>
            </p:nvSpPr>
            <p:spPr>
              <a:xfrm>
                <a:off x="2243461" y="1788043"/>
                <a:ext cx="19261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=−0.22±0.01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F75C73-2472-AA30-3B20-3EB430E10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461" y="1788043"/>
                <a:ext cx="1926105" cy="276999"/>
              </a:xfrm>
              <a:prstGeom prst="rect">
                <a:avLst/>
              </a:prstGeom>
              <a:blipFill>
                <a:blip r:embed="rId4"/>
                <a:stretch>
                  <a:fillRect l="-2614" r="-2614" b="-217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F039CFC-FCBB-DE14-C317-0997CAAB375C}"/>
              </a:ext>
            </a:extLst>
          </p:cNvPr>
          <p:cNvSpPr txBox="1"/>
          <p:nvPr/>
        </p:nvSpPr>
        <p:spPr>
          <a:xfrm>
            <a:off x="5562167" y="3406146"/>
            <a:ext cx="3636088" cy="195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There is no accurate definition of transversity PDFs for gluon.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The scale evolution can not include the gluon contribution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A13042A-BAF4-D6B0-48E9-933B05ACB355}"/>
              </a:ext>
            </a:extLst>
          </p:cNvPr>
          <p:cNvSpPr/>
          <p:nvPr/>
        </p:nvSpPr>
        <p:spPr>
          <a:xfrm rot="16200000">
            <a:off x="5091584" y="1096019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D86C791D-20DD-E996-934F-A75AF17FF8EC}"/>
              </a:ext>
            </a:extLst>
          </p:cNvPr>
          <p:cNvSpPr/>
          <p:nvPr/>
        </p:nvSpPr>
        <p:spPr>
          <a:xfrm>
            <a:off x="4866568" y="1349542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1C6DD8-4241-87E1-A1A7-CEEA5ADB9ECB}"/>
              </a:ext>
            </a:extLst>
          </p:cNvPr>
          <p:cNvSpPr/>
          <p:nvPr/>
        </p:nvSpPr>
        <p:spPr>
          <a:xfrm>
            <a:off x="5320794" y="1715302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B0D0AA-73E6-CE65-E820-A177ED4A6C6D}"/>
              </a:ext>
            </a:extLst>
          </p:cNvPr>
          <p:cNvSpPr/>
          <p:nvPr/>
        </p:nvSpPr>
        <p:spPr>
          <a:xfrm>
            <a:off x="4999159" y="1702504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E7ACE0-8E7F-B8B4-4C33-E0DDB8BA3614}"/>
              </a:ext>
            </a:extLst>
          </p:cNvPr>
          <p:cNvGrpSpPr/>
          <p:nvPr/>
        </p:nvGrpSpPr>
        <p:grpSpPr>
          <a:xfrm rot="16200000">
            <a:off x="5165599" y="1388157"/>
            <a:ext cx="182880" cy="457200"/>
            <a:chOff x="6087987" y="4989903"/>
            <a:chExt cx="182880" cy="4572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318456-9D33-079E-04AC-4C60A3E46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42F727-9A62-E545-8087-5846257A8AF4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1188689-8F02-2EEC-EB0C-7383E98D2F23}"/>
              </a:ext>
            </a:extLst>
          </p:cNvPr>
          <p:cNvSpPr/>
          <p:nvPr/>
        </p:nvSpPr>
        <p:spPr>
          <a:xfrm>
            <a:off x="5164432" y="2081814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C5BC8E7-0017-F6F4-176A-F13A59FAA695}"/>
              </a:ext>
            </a:extLst>
          </p:cNvPr>
          <p:cNvSpPr/>
          <p:nvPr/>
        </p:nvSpPr>
        <p:spPr>
          <a:xfrm rot="16200000">
            <a:off x="6107124" y="1084182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DB04EA33-D83F-89C9-08AC-4B4796B4C3F2}"/>
              </a:ext>
            </a:extLst>
          </p:cNvPr>
          <p:cNvSpPr/>
          <p:nvPr/>
        </p:nvSpPr>
        <p:spPr>
          <a:xfrm>
            <a:off x="5882108" y="1337705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E69C2C-C82D-1F86-C712-085774691DE3}"/>
              </a:ext>
            </a:extLst>
          </p:cNvPr>
          <p:cNvSpPr/>
          <p:nvPr/>
        </p:nvSpPr>
        <p:spPr>
          <a:xfrm>
            <a:off x="6336334" y="1703465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D48401-F48B-BD4B-34AD-BC0A1A227F31}"/>
              </a:ext>
            </a:extLst>
          </p:cNvPr>
          <p:cNvSpPr/>
          <p:nvPr/>
        </p:nvSpPr>
        <p:spPr>
          <a:xfrm>
            <a:off x="6014699" y="1690667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494406-B1BC-E586-3DAD-7E75866CE4B3}"/>
              </a:ext>
            </a:extLst>
          </p:cNvPr>
          <p:cNvGrpSpPr/>
          <p:nvPr/>
        </p:nvGrpSpPr>
        <p:grpSpPr>
          <a:xfrm rot="16200000">
            <a:off x="6181139" y="1376320"/>
            <a:ext cx="182880" cy="457200"/>
            <a:chOff x="6087987" y="4989903"/>
            <a:chExt cx="182880" cy="4572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14E480-E50B-D310-7EC9-36C21531F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4643554-5559-56A6-FBC3-90C272FAB01D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C3DCECF-8823-F66D-16A5-9712CECA978F}"/>
              </a:ext>
            </a:extLst>
          </p:cNvPr>
          <p:cNvSpPr/>
          <p:nvPr/>
        </p:nvSpPr>
        <p:spPr>
          <a:xfrm>
            <a:off x="6179972" y="2069977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F9CE35E-25A6-3E31-4C17-A337D97B5F9A}"/>
              </a:ext>
            </a:extLst>
          </p:cNvPr>
          <p:cNvSpPr/>
          <p:nvPr/>
        </p:nvSpPr>
        <p:spPr>
          <a:xfrm rot="16200000">
            <a:off x="7634263" y="1100064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1BAC3187-F6AF-E7A4-904F-8130792F92EF}"/>
              </a:ext>
            </a:extLst>
          </p:cNvPr>
          <p:cNvSpPr/>
          <p:nvPr/>
        </p:nvSpPr>
        <p:spPr>
          <a:xfrm>
            <a:off x="7409247" y="1353587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2C7A99-D56F-3657-3DBB-66D5A82A113C}"/>
              </a:ext>
            </a:extLst>
          </p:cNvPr>
          <p:cNvSpPr/>
          <p:nvPr/>
        </p:nvSpPr>
        <p:spPr>
          <a:xfrm>
            <a:off x="7863473" y="1719347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71F09D-F3D5-8498-E927-291F18D4348D}"/>
              </a:ext>
            </a:extLst>
          </p:cNvPr>
          <p:cNvSpPr/>
          <p:nvPr/>
        </p:nvSpPr>
        <p:spPr>
          <a:xfrm>
            <a:off x="7541838" y="1706549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DA2363-26C8-54AB-1E80-CABCFDB74706}"/>
              </a:ext>
            </a:extLst>
          </p:cNvPr>
          <p:cNvGrpSpPr/>
          <p:nvPr/>
        </p:nvGrpSpPr>
        <p:grpSpPr>
          <a:xfrm rot="5400000">
            <a:off x="7708278" y="1392202"/>
            <a:ext cx="182880" cy="457200"/>
            <a:chOff x="6087987" y="4989903"/>
            <a:chExt cx="182880" cy="45720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455C223-0C20-2A8A-AC17-98701709F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2459F7-AEDE-F101-BD4C-9C4E8C76654F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D0FBB-AD35-58FA-6AC5-9DDC18508ABA}"/>
              </a:ext>
            </a:extLst>
          </p:cNvPr>
          <p:cNvSpPr/>
          <p:nvPr/>
        </p:nvSpPr>
        <p:spPr>
          <a:xfrm>
            <a:off x="7707111" y="2085859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1260B17-5888-0FCD-B726-B1B949F67623}"/>
              </a:ext>
            </a:extLst>
          </p:cNvPr>
          <p:cNvSpPr/>
          <p:nvPr/>
        </p:nvSpPr>
        <p:spPr>
          <a:xfrm rot="16200000">
            <a:off x="8649803" y="1090703"/>
            <a:ext cx="274320" cy="2743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C4D3BD10-9E68-B013-281C-597992DD6782}"/>
              </a:ext>
            </a:extLst>
          </p:cNvPr>
          <p:cNvSpPr/>
          <p:nvPr/>
        </p:nvSpPr>
        <p:spPr>
          <a:xfrm>
            <a:off x="8424787" y="1344226"/>
            <a:ext cx="731520" cy="731520"/>
          </a:xfrm>
          <a:prstGeom prst="donut">
            <a:avLst>
              <a:gd name="adj" fmla="val 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CCD23D-442D-90F5-AF0A-282D28083943}"/>
              </a:ext>
            </a:extLst>
          </p:cNvPr>
          <p:cNvSpPr/>
          <p:nvPr/>
        </p:nvSpPr>
        <p:spPr>
          <a:xfrm>
            <a:off x="8879013" y="1709986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BD2B167-17CA-1C93-C43F-9572929B93AE}"/>
              </a:ext>
            </a:extLst>
          </p:cNvPr>
          <p:cNvSpPr/>
          <p:nvPr/>
        </p:nvSpPr>
        <p:spPr>
          <a:xfrm>
            <a:off x="8557378" y="1697188"/>
            <a:ext cx="182880" cy="18288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/>
            <a:bevelB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B40F3F-A0FA-A4A1-984C-2C22BF55EAD4}"/>
              </a:ext>
            </a:extLst>
          </p:cNvPr>
          <p:cNvGrpSpPr/>
          <p:nvPr/>
        </p:nvGrpSpPr>
        <p:grpSpPr>
          <a:xfrm rot="5400000">
            <a:off x="8723818" y="1382841"/>
            <a:ext cx="182880" cy="457200"/>
            <a:chOff x="6087987" y="4989903"/>
            <a:chExt cx="182880" cy="457200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E3215B-F8B8-346C-C4A9-615C61D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217" y="4989903"/>
              <a:ext cx="0" cy="45720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C1C1D2-AC93-9CB3-2F16-39B654B1BE08}"/>
                </a:ext>
              </a:extLst>
            </p:cNvPr>
            <p:cNvSpPr/>
            <p:nvPr/>
          </p:nvSpPr>
          <p:spPr>
            <a:xfrm>
              <a:off x="6087987" y="5146863"/>
              <a:ext cx="182880" cy="182880"/>
            </a:xfrm>
            <a:prstGeom prst="ellipse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>
              <a:bevelT w="139700" h="139700"/>
              <a:bevelB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8FD5B74-C8A3-23C8-6248-9DD0EB53AB4D}"/>
              </a:ext>
            </a:extLst>
          </p:cNvPr>
          <p:cNvSpPr/>
          <p:nvPr/>
        </p:nvSpPr>
        <p:spPr>
          <a:xfrm>
            <a:off x="8722651" y="2076498"/>
            <a:ext cx="13716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598D3-88B9-B8CD-8CFE-DF50E82817E7}"/>
              </a:ext>
            </a:extLst>
          </p:cNvPr>
          <p:cNvSpPr/>
          <p:nvPr/>
        </p:nvSpPr>
        <p:spPr>
          <a:xfrm>
            <a:off x="6714089" y="1658431"/>
            <a:ext cx="367748" cy="9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2126894-CA89-4FBB-2866-3D78A54961E6}"/>
              </a:ext>
            </a:extLst>
          </p:cNvPr>
          <p:cNvCxnSpPr>
            <a:cxnSpLocks/>
          </p:cNvCxnSpPr>
          <p:nvPr/>
        </p:nvCxnSpPr>
        <p:spPr>
          <a:xfrm flipH="1">
            <a:off x="4577239" y="1702504"/>
            <a:ext cx="289329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335135-049F-4617-9BFC-E9D7D716395B}"/>
              </a:ext>
            </a:extLst>
          </p:cNvPr>
          <p:cNvCxnSpPr>
            <a:cxnSpLocks/>
          </p:cNvCxnSpPr>
          <p:nvPr/>
        </p:nvCxnSpPr>
        <p:spPr>
          <a:xfrm flipH="1">
            <a:off x="5615294" y="1711840"/>
            <a:ext cx="289329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6033423-C03A-CB1B-E452-0A04149F4AC5}"/>
                  </a:ext>
                </a:extLst>
              </p:cNvPr>
              <p:cNvSpPr txBox="1"/>
              <p:nvPr/>
            </p:nvSpPr>
            <p:spPr>
              <a:xfrm>
                <a:off x="5346340" y="1055196"/>
                <a:ext cx="194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6033423-C03A-CB1B-E452-0A04149F4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340" y="1055196"/>
                <a:ext cx="194797" cy="276999"/>
              </a:xfrm>
              <a:prstGeom prst="rect">
                <a:avLst/>
              </a:prstGeom>
              <a:blipFill>
                <a:blip r:embed="rId5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52129F0-A43C-9F55-2BE1-9944E9B1BC7E}"/>
                  </a:ext>
                </a:extLst>
              </p:cNvPr>
              <p:cNvSpPr txBox="1"/>
              <p:nvPr/>
            </p:nvSpPr>
            <p:spPr>
              <a:xfrm>
                <a:off x="6437524" y="1060859"/>
                <a:ext cx="194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52129F0-A43C-9F55-2BE1-9944E9B1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24" y="1060859"/>
                <a:ext cx="194797" cy="276999"/>
              </a:xfrm>
              <a:prstGeom prst="rect">
                <a:avLst/>
              </a:prstGeom>
              <a:blipFill>
                <a:blip r:embed="rId6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346554-E3F8-965A-2B46-C0EFAFD81740}"/>
                  </a:ext>
                </a:extLst>
              </p:cNvPr>
              <p:cNvSpPr txBox="1"/>
              <p:nvPr/>
            </p:nvSpPr>
            <p:spPr>
              <a:xfrm>
                <a:off x="4422061" y="1354877"/>
                <a:ext cx="4373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346554-E3F8-965A-2B46-C0EFAFD8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61" y="1354877"/>
                <a:ext cx="437339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B1E37C-38DD-CC9B-9135-0D7549D17C40}"/>
                  </a:ext>
                </a:extLst>
              </p:cNvPr>
              <p:cNvSpPr txBox="1"/>
              <p:nvPr/>
            </p:nvSpPr>
            <p:spPr>
              <a:xfrm>
                <a:off x="5520219" y="1360150"/>
                <a:ext cx="4373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B1E37C-38DD-CC9B-9135-0D7549D1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219" y="1360150"/>
                <a:ext cx="437339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9C68CB-EC6B-2C79-6477-CE12510AE27F}"/>
              </a:ext>
            </a:extLst>
          </p:cNvPr>
          <p:cNvCxnSpPr>
            <a:cxnSpLocks/>
          </p:cNvCxnSpPr>
          <p:nvPr/>
        </p:nvCxnSpPr>
        <p:spPr>
          <a:xfrm flipH="1">
            <a:off x="7098050" y="1694529"/>
            <a:ext cx="289329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C35137-B480-C386-B065-4D2F64DAC37E}"/>
              </a:ext>
            </a:extLst>
          </p:cNvPr>
          <p:cNvCxnSpPr>
            <a:cxnSpLocks/>
          </p:cNvCxnSpPr>
          <p:nvPr/>
        </p:nvCxnSpPr>
        <p:spPr>
          <a:xfrm flipH="1">
            <a:off x="8136105" y="1703865"/>
            <a:ext cx="289329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2F31E3-EB40-3D6B-605F-1A6120B93027}"/>
                  </a:ext>
                </a:extLst>
              </p:cNvPr>
              <p:cNvSpPr txBox="1"/>
              <p:nvPr/>
            </p:nvSpPr>
            <p:spPr>
              <a:xfrm>
                <a:off x="6942872" y="1346902"/>
                <a:ext cx="4373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2F31E3-EB40-3D6B-605F-1A6120B93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872" y="1346902"/>
                <a:ext cx="437339" cy="276999"/>
              </a:xfrm>
              <a:prstGeom prst="rect">
                <a:avLst/>
              </a:prstGeom>
              <a:blipFill>
                <a:blip r:embed="rId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68D4CB9-8257-34E3-4E39-F7200CA65EC3}"/>
                  </a:ext>
                </a:extLst>
              </p:cNvPr>
              <p:cNvSpPr txBox="1"/>
              <p:nvPr/>
            </p:nvSpPr>
            <p:spPr>
              <a:xfrm>
                <a:off x="8041030" y="1352175"/>
                <a:ext cx="4373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68D4CB9-8257-34E3-4E39-F7200CA65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030" y="1352175"/>
                <a:ext cx="437339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598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F881B3-EB50-9514-27C0-9E0B407977B5}"/>
              </a:ext>
            </a:extLst>
          </p:cNvPr>
          <p:cNvSpPr txBox="1"/>
          <p:nvPr/>
        </p:nvSpPr>
        <p:spPr>
          <a:xfrm>
            <a:off x="279043" y="1062454"/>
            <a:ext cx="613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Deeply Virtual Compton Scattering (DVCS) </a:t>
            </a:r>
          </a:p>
        </p:txBody>
      </p:sp>
      <p:pic>
        <p:nvPicPr>
          <p:cNvPr id="5" name="Picture 4" descr="A diagram of a physical experiment&#10;&#10;Description automatically generated with medium confidence">
            <a:extLst>
              <a:ext uri="{FF2B5EF4-FFF2-40B4-BE49-F238E27FC236}">
                <a16:creationId xmlns:a16="http://schemas.microsoft.com/office/drawing/2014/main" id="{81EB8FCE-F907-4CE7-4ED5-E757BA79E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34" b="8453"/>
          <a:stretch/>
        </p:blipFill>
        <p:spPr>
          <a:xfrm>
            <a:off x="1241843" y="2243047"/>
            <a:ext cx="2666178" cy="2136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11E481-7EAD-D03C-4A1F-07D8EB890553}"/>
                  </a:ext>
                </a:extLst>
              </p:cNvPr>
              <p:cNvSpPr txBox="1"/>
              <p:nvPr/>
            </p:nvSpPr>
            <p:spPr>
              <a:xfrm>
                <a:off x="1037527" y="1686976"/>
                <a:ext cx="3474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11E481-7EAD-D03C-4A1F-07D8EB89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27" y="1686976"/>
                <a:ext cx="3474797" cy="276999"/>
              </a:xfrm>
              <a:prstGeom prst="rect">
                <a:avLst/>
              </a:prstGeom>
              <a:blipFill>
                <a:blip r:embed="rId3"/>
                <a:stretch>
                  <a:fillRect l="-364" r="-1091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AE790A38-7F52-D9CC-DF0C-75E00EC0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6831"/>
            <a:ext cx="7886700" cy="81763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3D Structure in Coordinate Space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A0AB9-3DFE-4F62-B8FD-AB0B1CCCC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31"/>
          <a:stretch/>
        </p:blipFill>
        <p:spPr>
          <a:xfrm>
            <a:off x="6508954" y="3785344"/>
            <a:ext cx="2635045" cy="3015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DA545-55B4-95A8-848C-39CBB53216C4}"/>
              </a:ext>
            </a:extLst>
          </p:cNvPr>
          <p:cNvSpPr txBox="1"/>
          <p:nvPr/>
        </p:nvSpPr>
        <p:spPr>
          <a:xfrm>
            <a:off x="296772" y="5694691"/>
            <a:ext cx="6123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Encode the information about</a:t>
            </a:r>
            <a:r>
              <a:rPr lang="zh-CN" altLang="en-US" sz="2000" dirty="0"/>
              <a:t> </a:t>
            </a:r>
            <a:r>
              <a:rPr lang="en-US" sz="2000" dirty="0">
                <a:ln w="0"/>
                <a:solidFill>
                  <a:srgbClr val="0432FF"/>
                </a:solidFill>
              </a:rPr>
              <a:t>three-dimensional spatial structure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/>
              <a:t>of a hadron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DE9FE-7EFB-DED5-01E6-EE5E01C0EDC2}"/>
              </a:ext>
            </a:extLst>
          </p:cNvPr>
          <p:cNvSpPr txBox="1"/>
          <p:nvPr/>
        </p:nvSpPr>
        <p:spPr>
          <a:xfrm>
            <a:off x="275501" y="4428656"/>
            <a:ext cx="5535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Generalized Parton Distribution Functions (GPD)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F0EEAD-EA5D-09E4-AF83-3135FCABD81B}"/>
                  </a:ext>
                </a:extLst>
              </p:cNvPr>
              <p:cNvSpPr txBox="1"/>
              <p:nvPr/>
            </p:nvSpPr>
            <p:spPr>
              <a:xfrm>
                <a:off x="629462" y="4941056"/>
                <a:ext cx="5434115" cy="52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F0EEAD-EA5D-09E4-AF83-3135FCABD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62" y="4941056"/>
                <a:ext cx="5434115" cy="522772"/>
              </a:xfrm>
              <a:prstGeom prst="rect">
                <a:avLst/>
              </a:prstGeom>
              <a:blipFill>
                <a:blip r:embed="rId5"/>
                <a:stretch>
                  <a:fillRect l="-466" t="-195238" r="-699" b="-27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graphing of a line&#10;&#10;Description automatically generated with medium confidence">
            <a:extLst>
              <a:ext uri="{FF2B5EF4-FFF2-40B4-BE49-F238E27FC236}">
                <a16:creationId xmlns:a16="http://schemas.microsoft.com/office/drawing/2014/main" id="{E697868E-B23D-7B20-73F6-029D33F4B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421" y="1484142"/>
            <a:ext cx="3520122" cy="2028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E8E84-7BDB-A2F8-7EF7-63603A863D39}"/>
              </a:ext>
            </a:extLst>
          </p:cNvPr>
          <p:cNvSpPr txBox="1"/>
          <p:nvPr/>
        </p:nvSpPr>
        <p:spPr>
          <a:xfrm>
            <a:off x="5632045" y="1072286"/>
            <a:ext cx="343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CN" dirty="0">
                <a:solidFill>
                  <a:srgbClr val="00B0F0"/>
                </a:solidFill>
              </a:rPr>
              <a:t>[</a:t>
            </a:r>
            <a:r>
              <a:rPr lang="en-US" dirty="0">
                <a:solidFill>
                  <a:srgbClr val="00B0F0"/>
                </a:solidFill>
              </a:rPr>
              <a:t>X. Ji, Phys. Rev. D 55, 7114 (1997)</a:t>
            </a:r>
            <a:r>
              <a:rPr lang="en-CN">
                <a:solidFill>
                  <a:srgbClr val="00B0F0"/>
                </a:solidFill>
              </a:rPr>
              <a:t>]</a:t>
            </a:r>
            <a:endParaRPr lang="en-CN" dirty="0">
              <a:solidFill>
                <a:srgbClr val="00B0F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CD9C68-67D5-210B-09BF-8CA9DBA7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601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466BE4-E489-35EB-B48D-506E580A4ABF}"/>
              </a:ext>
            </a:extLst>
          </p:cNvPr>
          <p:cNvSpPr txBox="1"/>
          <p:nvPr/>
        </p:nvSpPr>
        <p:spPr>
          <a:xfrm>
            <a:off x="0" y="130853"/>
            <a:ext cx="912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33"/>
                </a:solidFill>
                <a:latin typeface="Franklin Gothic Medium" panose="020B0603020102020204" pitchFamily="34" charset="0"/>
                <a:ea typeface="Microsoft YaHei UI" panose="020B0503020204020204" pitchFamily="34" charset="-122"/>
              </a:rPr>
              <a:t>GPDs for Valence Quarks</a:t>
            </a:r>
            <a:endParaRPr lang="zh-CN" altLang="en-US" sz="3600" dirty="0">
              <a:solidFill>
                <a:srgbClr val="333333"/>
              </a:solidFill>
              <a:latin typeface="Franklin Gothic Medium" panose="020B0603020102020204" pitchFamily="34" charset="0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416D2-2899-5FD1-B1F7-2C1B2BB552EC}"/>
                  </a:ext>
                </a:extLst>
              </p:cNvPr>
              <p:cNvSpPr txBox="1"/>
              <p:nvPr/>
            </p:nvSpPr>
            <p:spPr>
              <a:xfrm>
                <a:off x="0" y="6083041"/>
                <a:ext cx="9133843" cy="73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quark GPDs (contributions from all 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Fock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sectors) </a:t>
                </a:r>
                <a:endParaRPr lang="en-US" altLang="zh-CN" sz="2000" b="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has positive distribution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 negative, consistent with Dirac FF</a:t>
                </a:r>
                <a:endParaRPr lang="zh-CN" altLang="en-US" sz="20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416D2-2899-5FD1-B1F7-2C1B2BB55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83041"/>
                <a:ext cx="9133843" cy="735138"/>
              </a:xfrm>
              <a:prstGeom prst="rect">
                <a:avLst/>
              </a:prstGeom>
              <a:blipFill>
                <a:blip r:embed="rId2"/>
                <a:stretch>
                  <a:fillRect l="-556" t="-5172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CF60C593-7142-6820-101D-21593742C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2638" y="830783"/>
            <a:ext cx="3225374" cy="2598217"/>
          </a:xfrm>
          <a:custGeom>
            <a:avLst/>
            <a:gdLst>
              <a:gd name="connsiteX0" fmla="*/ 0 w 3319755"/>
              <a:gd name="connsiteY0" fmla="*/ 0 h 2674247"/>
              <a:gd name="connsiteX1" fmla="*/ 1536916 w 3319755"/>
              <a:gd name="connsiteY1" fmla="*/ 0 h 2674247"/>
              <a:gd name="connsiteX2" fmla="*/ 1536916 w 3319755"/>
              <a:gd name="connsiteY2" fmla="*/ 207314 h 2674247"/>
              <a:gd name="connsiteX3" fmla="*/ 1786896 w 3319755"/>
              <a:gd name="connsiteY3" fmla="*/ 207314 h 2674247"/>
              <a:gd name="connsiteX4" fmla="*/ 1786896 w 3319755"/>
              <a:gd name="connsiteY4" fmla="*/ 0 h 2674247"/>
              <a:gd name="connsiteX5" fmla="*/ 3319755 w 3319755"/>
              <a:gd name="connsiteY5" fmla="*/ 0 h 2674247"/>
              <a:gd name="connsiteX6" fmla="*/ 3319755 w 3319755"/>
              <a:gd name="connsiteY6" fmla="*/ 2674247 h 2674247"/>
              <a:gd name="connsiteX7" fmla="*/ 0 w 3319755"/>
              <a:gd name="connsiteY7" fmla="*/ 2674247 h 26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9755" h="2674247">
                <a:moveTo>
                  <a:pt x="0" y="0"/>
                </a:moveTo>
                <a:lnTo>
                  <a:pt x="1536916" y="0"/>
                </a:lnTo>
                <a:lnTo>
                  <a:pt x="1536916" y="207314"/>
                </a:lnTo>
                <a:lnTo>
                  <a:pt x="1786896" y="207314"/>
                </a:lnTo>
                <a:lnTo>
                  <a:pt x="1786896" y="0"/>
                </a:lnTo>
                <a:lnTo>
                  <a:pt x="3319755" y="0"/>
                </a:lnTo>
                <a:lnTo>
                  <a:pt x="3319755" y="2674247"/>
                </a:lnTo>
                <a:lnTo>
                  <a:pt x="0" y="2674247"/>
                </a:lnTo>
                <a:close/>
              </a:path>
            </a:pathLst>
          </a:cu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9FBA36E-FFC4-3828-B044-D76FD786A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2638" y="3459540"/>
            <a:ext cx="3382886" cy="2640530"/>
          </a:xfrm>
          <a:custGeom>
            <a:avLst/>
            <a:gdLst>
              <a:gd name="connsiteX0" fmla="*/ 2404396 w 5003599"/>
              <a:gd name="connsiteY0" fmla="*/ 65783 h 3905586"/>
              <a:gd name="connsiteX1" fmla="*/ 2404396 w 5003599"/>
              <a:gd name="connsiteY1" fmla="*/ 289449 h 3905586"/>
              <a:gd name="connsiteX2" fmla="*/ 2831993 w 5003599"/>
              <a:gd name="connsiteY2" fmla="*/ 289449 h 3905586"/>
              <a:gd name="connsiteX3" fmla="*/ 2831993 w 5003599"/>
              <a:gd name="connsiteY3" fmla="*/ 65783 h 3905586"/>
              <a:gd name="connsiteX4" fmla="*/ 0 w 5003599"/>
              <a:gd name="connsiteY4" fmla="*/ 0 h 3905586"/>
              <a:gd name="connsiteX5" fmla="*/ 5003599 w 5003599"/>
              <a:gd name="connsiteY5" fmla="*/ 0 h 3905586"/>
              <a:gd name="connsiteX6" fmla="*/ 5003599 w 5003599"/>
              <a:gd name="connsiteY6" fmla="*/ 3905586 h 3905586"/>
              <a:gd name="connsiteX7" fmla="*/ 0 w 5003599"/>
              <a:gd name="connsiteY7" fmla="*/ 3905586 h 3905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3599" h="3905586">
                <a:moveTo>
                  <a:pt x="2404396" y="65783"/>
                </a:moveTo>
                <a:lnTo>
                  <a:pt x="2404396" y="289449"/>
                </a:lnTo>
                <a:lnTo>
                  <a:pt x="2831993" y="289449"/>
                </a:lnTo>
                <a:lnTo>
                  <a:pt x="2831993" y="65783"/>
                </a:lnTo>
                <a:close/>
                <a:moveTo>
                  <a:pt x="0" y="0"/>
                </a:moveTo>
                <a:lnTo>
                  <a:pt x="5003599" y="0"/>
                </a:lnTo>
                <a:lnTo>
                  <a:pt x="5003599" y="3905586"/>
                </a:lnTo>
                <a:lnTo>
                  <a:pt x="0" y="3905586"/>
                </a:lnTo>
                <a:close/>
              </a:path>
            </a:pathLst>
          </a:cu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E5CB19E-FDB8-F293-4642-FA6882FD9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988" y="3452698"/>
            <a:ext cx="3227342" cy="2599803"/>
          </a:xfrm>
          <a:custGeom>
            <a:avLst/>
            <a:gdLst>
              <a:gd name="connsiteX0" fmla="*/ 1519615 w 3227342"/>
              <a:gd name="connsiteY0" fmla="*/ 10805 h 2599803"/>
              <a:gd name="connsiteX1" fmla="*/ 1519615 w 3227342"/>
              <a:gd name="connsiteY1" fmla="*/ 199677 h 2599803"/>
              <a:gd name="connsiteX2" fmla="*/ 1769595 w 3227342"/>
              <a:gd name="connsiteY2" fmla="*/ 199677 h 2599803"/>
              <a:gd name="connsiteX3" fmla="*/ 1769595 w 3227342"/>
              <a:gd name="connsiteY3" fmla="*/ 10805 h 2599803"/>
              <a:gd name="connsiteX4" fmla="*/ 0 w 3227342"/>
              <a:gd name="connsiteY4" fmla="*/ 0 h 2599803"/>
              <a:gd name="connsiteX5" fmla="*/ 3227342 w 3227342"/>
              <a:gd name="connsiteY5" fmla="*/ 0 h 2599803"/>
              <a:gd name="connsiteX6" fmla="*/ 3227342 w 3227342"/>
              <a:gd name="connsiteY6" fmla="*/ 2599803 h 2599803"/>
              <a:gd name="connsiteX7" fmla="*/ 0 w 3227342"/>
              <a:gd name="connsiteY7" fmla="*/ 2599803 h 259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342" h="2599803">
                <a:moveTo>
                  <a:pt x="1519615" y="10805"/>
                </a:moveTo>
                <a:lnTo>
                  <a:pt x="1519615" y="199677"/>
                </a:lnTo>
                <a:lnTo>
                  <a:pt x="1769595" y="199677"/>
                </a:lnTo>
                <a:lnTo>
                  <a:pt x="1769595" y="10805"/>
                </a:lnTo>
                <a:close/>
                <a:moveTo>
                  <a:pt x="0" y="0"/>
                </a:moveTo>
                <a:lnTo>
                  <a:pt x="3227342" y="0"/>
                </a:lnTo>
                <a:lnTo>
                  <a:pt x="3227342" y="2599803"/>
                </a:lnTo>
                <a:lnTo>
                  <a:pt x="0" y="2599803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8CADFB1-1E0F-E663-A180-D78D4FB6A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318" y="836965"/>
            <a:ext cx="3240044" cy="2592035"/>
          </a:xfrm>
          <a:custGeom>
            <a:avLst/>
            <a:gdLst>
              <a:gd name="connsiteX0" fmla="*/ 0 w 3240044"/>
              <a:gd name="connsiteY0" fmla="*/ 0 h 2592035"/>
              <a:gd name="connsiteX1" fmla="*/ 1534285 w 3240044"/>
              <a:gd name="connsiteY1" fmla="*/ 0 h 2592035"/>
              <a:gd name="connsiteX2" fmla="*/ 1534285 w 3240044"/>
              <a:gd name="connsiteY2" fmla="*/ 182690 h 2592035"/>
              <a:gd name="connsiteX3" fmla="*/ 1784265 w 3240044"/>
              <a:gd name="connsiteY3" fmla="*/ 182690 h 2592035"/>
              <a:gd name="connsiteX4" fmla="*/ 1784265 w 3240044"/>
              <a:gd name="connsiteY4" fmla="*/ 0 h 2592035"/>
              <a:gd name="connsiteX5" fmla="*/ 3240044 w 3240044"/>
              <a:gd name="connsiteY5" fmla="*/ 0 h 2592035"/>
              <a:gd name="connsiteX6" fmla="*/ 3240044 w 3240044"/>
              <a:gd name="connsiteY6" fmla="*/ 2592035 h 2592035"/>
              <a:gd name="connsiteX7" fmla="*/ 0 w 3240044"/>
              <a:gd name="connsiteY7" fmla="*/ 2592035 h 259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0044" h="2592035">
                <a:moveTo>
                  <a:pt x="0" y="0"/>
                </a:moveTo>
                <a:lnTo>
                  <a:pt x="1534285" y="0"/>
                </a:lnTo>
                <a:lnTo>
                  <a:pt x="1534285" y="182690"/>
                </a:lnTo>
                <a:lnTo>
                  <a:pt x="1784265" y="182690"/>
                </a:lnTo>
                <a:lnTo>
                  <a:pt x="1784265" y="0"/>
                </a:lnTo>
                <a:lnTo>
                  <a:pt x="3240044" y="0"/>
                </a:lnTo>
                <a:lnTo>
                  <a:pt x="3240044" y="2592035"/>
                </a:lnTo>
                <a:lnTo>
                  <a:pt x="0" y="2592035"/>
                </a:lnTo>
                <a:close/>
              </a:path>
            </a:pathLst>
          </a:cu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9BCD931-1C99-6B8D-61AF-94E7859B0F4E}"/>
              </a:ext>
            </a:extLst>
          </p:cNvPr>
          <p:cNvSpPr txBox="1"/>
          <p:nvPr/>
        </p:nvSpPr>
        <p:spPr>
          <a:xfrm>
            <a:off x="7728250" y="862135"/>
            <a:ext cx="131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Franklin Gothic Medium" panose="020B0603020102020204" pitchFamily="34" charset="0"/>
              </a:rPr>
              <a:t>Preliminary</a:t>
            </a:r>
            <a:endParaRPr lang="zh-CN" altLang="en-US" dirty="0">
              <a:solidFill>
                <a:schemeClr val="accent5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49B38-D1EB-427E-D337-33D401FB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46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4993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466BE4-E489-35EB-B48D-506E580A4ABF}"/>
              </a:ext>
            </a:extLst>
          </p:cNvPr>
          <p:cNvSpPr txBox="1"/>
          <p:nvPr/>
        </p:nvSpPr>
        <p:spPr>
          <a:xfrm>
            <a:off x="20317" y="0"/>
            <a:ext cx="912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33"/>
                </a:solidFill>
                <a:latin typeface="Franklin Gothic Medium" panose="020B0603020102020204" pitchFamily="34" charset="0"/>
                <a:ea typeface="Microsoft YaHei UI" panose="020B0503020204020204" pitchFamily="34" charset="-122"/>
              </a:rPr>
              <a:t>GPDs for Gluon and Sea Quarks</a:t>
            </a:r>
            <a:endParaRPr lang="zh-CN" altLang="en-US" sz="3600" dirty="0">
              <a:solidFill>
                <a:srgbClr val="333333"/>
              </a:solidFill>
              <a:latin typeface="Franklin Gothic Medium" panose="020B0603020102020204" pitchFamily="34" charset="0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416D2-2899-5FD1-B1F7-2C1B2BB552EC}"/>
                  </a:ext>
                </a:extLst>
              </p:cNvPr>
              <p:cNvSpPr txBox="1"/>
              <p:nvPr/>
            </p:nvSpPr>
            <p:spPr>
              <a:xfrm>
                <a:off x="1021976" y="6083041"/>
                <a:ext cx="8111867" cy="73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Gluon</a:t>
                </a:r>
                <a:r>
                  <a:rPr lang="en-US" altLang="zh-CN" sz="2000" b="0" dirty="0"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quark GPDs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mainly contributes at small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region</a:t>
                </a:r>
                <a:endParaRPr lang="zh-CN" altLang="en-US" sz="20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416D2-2899-5FD1-B1F7-2C1B2BB55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6" y="6083041"/>
                <a:ext cx="8111867" cy="735138"/>
              </a:xfrm>
              <a:prstGeom prst="rect">
                <a:avLst/>
              </a:prstGeom>
              <a:blipFill>
                <a:blip r:embed="rId2"/>
                <a:stretch>
                  <a:fillRect l="-625" t="-5172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9345448A-625F-ABAB-6BF3-04CA6CF2B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166" y="834324"/>
            <a:ext cx="3407464" cy="2593459"/>
          </a:xfrm>
          <a:custGeom>
            <a:avLst/>
            <a:gdLst>
              <a:gd name="connsiteX0" fmla="*/ 0 w 3407464"/>
              <a:gd name="connsiteY0" fmla="*/ 0 h 2593459"/>
              <a:gd name="connsiteX1" fmla="*/ 1583729 w 3407464"/>
              <a:gd name="connsiteY1" fmla="*/ 0 h 2593459"/>
              <a:gd name="connsiteX2" fmla="*/ 1583729 w 3407464"/>
              <a:gd name="connsiteY2" fmla="*/ 211644 h 2593459"/>
              <a:gd name="connsiteX3" fmla="*/ 2091781 w 3407464"/>
              <a:gd name="connsiteY3" fmla="*/ 211644 h 2593459"/>
              <a:gd name="connsiteX4" fmla="*/ 2091781 w 3407464"/>
              <a:gd name="connsiteY4" fmla="*/ 0 h 2593459"/>
              <a:gd name="connsiteX5" fmla="*/ 3407464 w 3407464"/>
              <a:gd name="connsiteY5" fmla="*/ 0 h 2593459"/>
              <a:gd name="connsiteX6" fmla="*/ 3407464 w 3407464"/>
              <a:gd name="connsiteY6" fmla="*/ 2593459 h 2593459"/>
              <a:gd name="connsiteX7" fmla="*/ 0 w 3407464"/>
              <a:gd name="connsiteY7" fmla="*/ 2593459 h 259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7464" h="2593459">
                <a:moveTo>
                  <a:pt x="0" y="0"/>
                </a:moveTo>
                <a:lnTo>
                  <a:pt x="1583729" y="0"/>
                </a:lnTo>
                <a:lnTo>
                  <a:pt x="1583729" y="211644"/>
                </a:lnTo>
                <a:lnTo>
                  <a:pt x="2091781" y="211644"/>
                </a:lnTo>
                <a:lnTo>
                  <a:pt x="2091781" y="0"/>
                </a:lnTo>
                <a:lnTo>
                  <a:pt x="3407464" y="0"/>
                </a:lnTo>
                <a:lnTo>
                  <a:pt x="3407464" y="2593459"/>
                </a:lnTo>
                <a:lnTo>
                  <a:pt x="0" y="2593459"/>
                </a:lnTo>
                <a:close/>
              </a:path>
            </a:pathLst>
          </a:cu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902436-C7BB-B355-AE0E-B33325F8A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625" y="828590"/>
            <a:ext cx="3355367" cy="2600410"/>
          </a:xfrm>
          <a:custGeom>
            <a:avLst/>
            <a:gdLst>
              <a:gd name="connsiteX0" fmla="*/ 0 w 3355367"/>
              <a:gd name="connsiteY0" fmla="*/ 0 h 2600410"/>
              <a:gd name="connsiteX1" fmla="*/ 1531566 w 3355367"/>
              <a:gd name="connsiteY1" fmla="*/ 0 h 2600410"/>
              <a:gd name="connsiteX2" fmla="*/ 1531566 w 3355367"/>
              <a:gd name="connsiteY2" fmla="*/ 217378 h 2600410"/>
              <a:gd name="connsiteX3" fmla="*/ 1972320 w 3355367"/>
              <a:gd name="connsiteY3" fmla="*/ 217378 h 2600410"/>
              <a:gd name="connsiteX4" fmla="*/ 1972320 w 3355367"/>
              <a:gd name="connsiteY4" fmla="*/ 0 h 2600410"/>
              <a:gd name="connsiteX5" fmla="*/ 3355367 w 3355367"/>
              <a:gd name="connsiteY5" fmla="*/ 0 h 2600410"/>
              <a:gd name="connsiteX6" fmla="*/ 3355367 w 3355367"/>
              <a:gd name="connsiteY6" fmla="*/ 2600410 h 2600410"/>
              <a:gd name="connsiteX7" fmla="*/ 0 w 3355367"/>
              <a:gd name="connsiteY7" fmla="*/ 2600410 h 2600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367" h="2600410">
                <a:moveTo>
                  <a:pt x="0" y="0"/>
                </a:moveTo>
                <a:lnTo>
                  <a:pt x="1531566" y="0"/>
                </a:lnTo>
                <a:lnTo>
                  <a:pt x="1531566" y="217378"/>
                </a:lnTo>
                <a:lnTo>
                  <a:pt x="1972320" y="217378"/>
                </a:lnTo>
                <a:lnTo>
                  <a:pt x="1972320" y="0"/>
                </a:lnTo>
                <a:lnTo>
                  <a:pt x="3355367" y="0"/>
                </a:lnTo>
                <a:lnTo>
                  <a:pt x="3355367" y="2600410"/>
                </a:lnTo>
                <a:lnTo>
                  <a:pt x="0" y="2600410"/>
                </a:lnTo>
                <a:close/>
              </a:path>
            </a:pathLst>
          </a:cu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51FA878-AA40-2F61-D5A4-6E74B2271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587" y="3429000"/>
            <a:ext cx="3468405" cy="2659110"/>
          </a:xfrm>
          <a:custGeom>
            <a:avLst/>
            <a:gdLst>
              <a:gd name="connsiteX0" fmla="*/ 2062452 w 4572235"/>
              <a:gd name="connsiteY0" fmla="*/ 27500 h 3505380"/>
              <a:gd name="connsiteX1" fmla="*/ 2062452 w 4572235"/>
              <a:gd name="connsiteY1" fmla="*/ 277480 h 3505380"/>
              <a:gd name="connsiteX2" fmla="*/ 2832284 w 4572235"/>
              <a:gd name="connsiteY2" fmla="*/ 277480 h 3505380"/>
              <a:gd name="connsiteX3" fmla="*/ 2832284 w 4572235"/>
              <a:gd name="connsiteY3" fmla="*/ 27500 h 3505380"/>
              <a:gd name="connsiteX4" fmla="*/ 0 w 4572235"/>
              <a:gd name="connsiteY4" fmla="*/ 0 h 3505380"/>
              <a:gd name="connsiteX5" fmla="*/ 4572235 w 4572235"/>
              <a:gd name="connsiteY5" fmla="*/ 0 h 3505380"/>
              <a:gd name="connsiteX6" fmla="*/ 4572235 w 4572235"/>
              <a:gd name="connsiteY6" fmla="*/ 3505380 h 3505380"/>
              <a:gd name="connsiteX7" fmla="*/ 0 w 4572235"/>
              <a:gd name="connsiteY7" fmla="*/ 3505380 h 350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235" h="3505380">
                <a:moveTo>
                  <a:pt x="2062452" y="27500"/>
                </a:moveTo>
                <a:lnTo>
                  <a:pt x="2062452" y="277480"/>
                </a:lnTo>
                <a:lnTo>
                  <a:pt x="2832284" y="277480"/>
                </a:lnTo>
                <a:lnTo>
                  <a:pt x="2832284" y="27500"/>
                </a:lnTo>
                <a:close/>
                <a:moveTo>
                  <a:pt x="0" y="0"/>
                </a:moveTo>
                <a:lnTo>
                  <a:pt x="4572235" y="0"/>
                </a:lnTo>
                <a:lnTo>
                  <a:pt x="4572235" y="3505380"/>
                </a:lnTo>
                <a:lnTo>
                  <a:pt x="0" y="3505380"/>
                </a:lnTo>
                <a:close/>
              </a:path>
            </a:pathLst>
          </a:cu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A54BE14-CF28-0919-2CEF-96FC8F355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166" y="3429001"/>
            <a:ext cx="3563495" cy="2652824"/>
          </a:xfrm>
          <a:custGeom>
            <a:avLst/>
            <a:gdLst>
              <a:gd name="connsiteX0" fmla="*/ 0 w 4572235"/>
              <a:gd name="connsiteY0" fmla="*/ 0 h 3403775"/>
              <a:gd name="connsiteX1" fmla="*/ 2097001 w 4572235"/>
              <a:gd name="connsiteY1" fmla="*/ 0 h 3403775"/>
              <a:gd name="connsiteX2" fmla="*/ 2097001 w 4572235"/>
              <a:gd name="connsiteY2" fmla="*/ 284283 h 3403775"/>
              <a:gd name="connsiteX3" fmla="*/ 2820784 w 4572235"/>
              <a:gd name="connsiteY3" fmla="*/ 284283 h 3403775"/>
              <a:gd name="connsiteX4" fmla="*/ 2820784 w 4572235"/>
              <a:gd name="connsiteY4" fmla="*/ 0 h 3403775"/>
              <a:gd name="connsiteX5" fmla="*/ 4572235 w 4572235"/>
              <a:gd name="connsiteY5" fmla="*/ 0 h 3403775"/>
              <a:gd name="connsiteX6" fmla="*/ 4572235 w 4572235"/>
              <a:gd name="connsiteY6" fmla="*/ 3403775 h 3403775"/>
              <a:gd name="connsiteX7" fmla="*/ 0 w 4572235"/>
              <a:gd name="connsiteY7" fmla="*/ 3403775 h 3403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235" h="3403775">
                <a:moveTo>
                  <a:pt x="0" y="0"/>
                </a:moveTo>
                <a:lnTo>
                  <a:pt x="2097001" y="0"/>
                </a:lnTo>
                <a:lnTo>
                  <a:pt x="2097001" y="284283"/>
                </a:lnTo>
                <a:lnTo>
                  <a:pt x="2820784" y="284283"/>
                </a:lnTo>
                <a:lnTo>
                  <a:pt x="2820784" y="0"/>
                </a:lnTo>
                <a:lnTo>
                  <a:pt x="4572235" y="0"/>
                </a:lnTo>
                <a:lnTo>
                  <a:pt x="4572235" y="3403775"/>
                </a:lnTo>
                <a:lnTo>
                  <a:pt x="0" y="3403775"/>
                </a:lnTo>
                <a:close/>
              </a:path>
            </a:pathLst>
          </a:cu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4B180E9-FE69-466C-1383-CBA74B4003B2}"/>
              </a:ext>
            </a:extLst>
          </p:cNvPr>
          <p:cNvSpPr txBox="1"/>
          <p:nvPr/>
        </p:nvSpPr>
        <p:spPr>
          <a:xfrm>
            <a:off x="7728250" y="862135"/>
            <a:ext cx="131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Franklin Gothic Medium" panose="020B0603020102020204" pitchFamily="34" charset="0"/>
              </a:rPr>
              <a:t>Preliminary</a:t>
            </a:r>
            <a:endParaRPr lang="zh-CN" altLang="en-US" dirty="0">
              <a:solidFill>
                <a:schemeClr val="accent5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75488-E2C2-F72F-8FEC-21A0A3D3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47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9041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466BE4-E489-35EB-B48D-506E580A4ABF}"/>
              </a:ext>
            </a:extLst>
          </p:cNvPr>
          <p:cNvSpPr txBox="1"/>
          <p:nvPr/>
        </p:nvSpPr>
        <p:spPr>
          <a:xfrm>
            <a:off x="0" y="68100"/>
            <a:ext cx="912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33"/>
                </a:solidFill>
                <a:latin typeface="Franklin Gothic Medium" panose="020B0603020102020204" pitchFamily="34" charset="0"/>
                <a:ea typeface="Microsoft YaHei UI" panose="020B0503020204020204" pitchFamily="34" charset="-122"/>
              </a:rPr>
              <a:t>GPDs for Sea Quarks</a:t>
            </a:r>
            <a:endParaRPr lang="zh-CN" altLang="en-US" sz="3600" dirty="0">
              <a:solidFill>
                <a:srgbClr val="333333"/>
              </a:solidFill>
              <a:latin typeface="Franklin Gothic Medium" panose="020B0603020102020204" pitchFamily="34" charset="0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416D2-2899-5FD1-B1F7-2C1B2BB552EC}"/>
                  </a:ext>
                </a:extLst>
              </p:cNvPr>
              <p:cNvSpPr txBox="1"/>
              <p:nvPr/>
            </p:nvSpPr>
            <p:spPr>
              <a:xfrm>
                <a:off x="735106" y="6083041"/>
                <a:ext cx="8398737" cy="73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GPDs are concentrated in small-x region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GPD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have small negative region around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~0.2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416D2-2899-5FD1-B1F7-2C1B2BB55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06" y="6083041"/>
                <a:ext cx="8398737" cy="735138"/>
              </a:xfrm>
              <a:prstGeom prst="rect">
                <a:avLst/>
              </a:prstGeom>
              <a:blipFill>
                <a:blip r:embed="rId2"/>
                <a:stretch>
                  <a:fillRect l="-755" t="-3448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A9EFF0-5369-0164-4585-F0A5FE63C9CD}"/>
              </a:ext>
            </a:extLst>
          </p:cNvPr>
          <p:cNvGrpSpPr/>
          <p:nvPr/>
        </p:nvGrpSpPr>
        <p:grpSpPr>
          <a:xfrm>
            <a:off x="669088" y="823116"/>
            <a:ext cx="3358926" cy="2605707"/>
            <a:chOff x="669088" y="823116"/>
            <a:chExt cx="3358926" cy="260570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263178-23C0-32C6-D180-7982D8C92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88" y="834986"/>
              <a:ext cx="3358926" cy="2593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A9369B8-8B58-1693-1B9C-776E30ABD1D6}"/>
                    </a:ext>
                  </a:extLst>
                </p:cNvPr>
                <p:cNvSpPr/>
                <p:nvPr/>
              </p:nvSpPr>
              <p:spPr>
                <a:xfrm>
                  <a:off x="2033336" y="823116"/>
                  <a:ext cx="630430" cy="2045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A9369B8-8B58-1693-1B9C-776E30ABD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336" y="823116"/>
                  <a:ext cx="630430" cy="204581"/>
                </a:xfrm>
                <a:prstGeom prst="rect">
                  <a:avLst/>
                </a:prstGeom>
                <a:blipFill>
                  <a:blip r:embed="rId5"/>
                  <a:stretch>
                    <a:fillRect b="-2058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8C0CB96-B6CD-B8E5-5095-CC23AE0391D2}"/>
              </a:ext>
            </a:extLst>
          </p:cNvPr>
          <p:cNvGrpSpPr/>
          <p:nvPr/>
        </p:nvGrpSpPr>
        <p:grpSpPr>
          <a:xfrm>
            <a:off x="5115987" y="3418758"/>
            <a:ext cx="3565367" cy="2664284"/>
            <a:chOff x="5115987" y="3418758"/>
            <a:chExt cx="3565367" cy="266428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5604A9C-DFC9-2EE2-85A9-416A2C645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987" y="3428824"/>
              <a:ext cx="3565367" cy="26542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78BAD82-DD33-231B-7A21-70333042BCFF}"/>
                    </a:ext>
                  </a:extLst>
                </p:cNvPr>
                <p:cNvSpPr/>
                <p:nvPr/>
              </p:nvSpPr>
              <p:spPr>
                <a:xfrm>
                  <a:off x="6582906" y="3418758"/>
                  <a:ext cx="631528" cy="2045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78BAD82-DD33-231B-7A21-70333042B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906" y="3418758"/>
                  <a:ext cx="631528" cy="204581"/>
                </a:xfrm>
                <a:prstGeom prst="rect">
                  <a:avLst/>
                </a:prstGeom>
                <a:blipFill>
                  <a:blip r:embed="rId7"/>
                  <a:stretch>
                    <a:fillRect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7B2B424-128C-A9FA-D914-CC38208E4C77}"/>
              </a:ext>
            </a:extLst>
          </p:cNvPr>
          <p:cNvGrpSpPr/>
          <p:nvPr/>
        </p:nvGrpSpPr>
        <p:grpSpPr>
          <a:xfrm>
            <a:off x="566223" y="3418759"/>
            <a:ext cx="3461791" cy="2664281"/>
            <a:chOff x="566223" y="3418759"/>
            <a:chExt cx="3461791" cy="266428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E76686-BED0-8595-014E-D66D3A68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23" y="3429000"/>
              <a:ext cx="3461791" cy="26540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D7591CA-D55C-0C1C-6349-B93E8FDB3471}"/>
                    </a:ext>
                  </a:extLst>
                </p:cNvPr>
                <p:cNvSpPr/>
                <p:nvPr/>
              </p:nvSpPr>
              <p:spPr>
                <a:xfrm>
                  <a:off x="1935152" y="3418759"/>
                  <a:ext cx="631528" cy="2045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D7591CA-D55C-0C1C-6349-B93E8FDB3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5152" y="3418759"/>
                  <a:ext cx="631528" cy="204581"/>
                </a:xfrm>
                <a:prstGeom prst="rect">
                  <a:avLst/>
                </a:prstGeom>
                <a:blipFill>
                  <a:blip r:embed="rId9"/>
                  <a:stretch>
                    <a:fillRect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6288E02-0298-9339-C814-C417DD36A496}"/>
              </a:ext>
            </a:extLst>
          </p:cNvPr>
          <p:cNvGrpSpPr/>
          <p:nvPr/>
        </p:nvGrpSpPr>
        <p:grpSpPr>
          <a:xfrm>
            <a:off x="5115987" y="834808"/>
            <a:ext cx="3484259" cy="2594015"/>
            <a:chOff x="5115987" y="834808"/>
            <a:chExt cx="3484259" cy="259401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C7EFEF8-8E2D-0DB1-D7F0-72679381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987" y="834986"/>
              <a:ext cx="3484259" cy="2593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56AF4BA-A581-3A37-0287-DF7CAF950911}"/>
                    </a:ext>
                  </a:extLst>
                </p:cNvPr>
                <p:cNvSpPr/>
                <p:nvPr/>
              </p:nvSpPr>
              <p:spPr>
                <a:xfrm>
                  <a:off x="6578419" y="834808"/>
                  <a:ext cx="552585" cy="2045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56AF4BA-A581-3A37-0287-DF7CAF9509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419" y="834808"/>
                  <a:ext cx="552585" cy="204581"/>
                </a:xfrm>
                <a:prstGeom prst="rect">
                  <a:avLst/>
                </a:prstGeom>
                <a:blipFill>
                  <a:blip r:embed="rId11"/>
                  <a:stretch>
                    <a:fillRect r="-4396" b="-2058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4B4F792-BD63-3BBA-1C8A-E4283EBE6192}"/>
              </a:ext>
            </a:extLst>
          </p:cNvPr>
          <p:cNvSpPr txBox="1"/>
          <p:nvPr/>
        </p:nvSpPr>
        <p:spPr>
          <a:xfrm>
            <a:off x="7728250" y="862135"/>
            <a:ext cx="131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Franklin Gothic Medium" panose="020B0603020102020204" pitchFamily="34" charset="0"/>
              </a:rPr>
              <a:t>Preliminary</a:t>
            </a:r>
            <a:endParaRPr lang="zh-CN" altLang="en-US" dirty="0">
              <a:solidFill>
                <a:schemeClr val="accent5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53219-6137-4555-7930-32332C9E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48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3452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F6FB80-BBAD-9487-ABC2-0DB25D699D4C}"/>
              </a:ext>
            </a:extLst>
          </p:cNvPr>
          <p:cNvSpPr txBox="1"/>
          <p:nvPr/>
        </p:nvSpPr>
        <p:spPr>
          <a:xfrm>
            <a:off x="10160" y="220501"/>
            <a:ext cx="912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33"/>
                </a:solidFill>
                <a:latin typeface="Franklin Gothic Medium" panose="020B0603020102020204" pitchFamily="34" charset="0"/>
                <a:ea typeface="Microsoft YaHei UI" panose="020B0503020204020204" pitchFamily="34" charset="-122"/>
              </a:rPr>
              <a:t>Angular Momentum</a:t>
            </a:r>
            <a:endParaRPr lang="zh-CN" altLang="en-US" sz="3600" dirty="0">
              <a:solidFill>
                <a:srgbClr val="333333"/>
              </a:solidFill>
              <a:latin typeface="Franklin Gothic Medium" panose="020B0603020102020204" pitchFamily="34" charset="0"/>
              <a:ea typeface="Microsoft YaHei U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4534C51-6956-B505-C257-3B56231A5762}"/>
              </a:ext>
            </a:extLst>
          </p:cNvPr>
          <p:cNvGraphicFramePr>
            <a:graphicFrameLocks noGrp="1"/>
          </p:cNvGraphicFramePr>
          <p:nvPr/>
        </p:nvGraphicFramePr>
        <p:xfrm>
          <a:off x="818607" y="4632746"/>
          <a:ext cx="74966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438">
                  <a:extLst>
                    <a:ext uri="{9D8B030D-6E8A-4147-A177-3AD203B41FA5}">
                      <a16:colId xmlns:a16="http://schemas.microsoft.com/office/drawing/2014/main" val="818790630"/>
                    </a:ext>
                  </a:extLst>
                </a:gridCol>
                <a:gridCol w="1249438">
                  <a:extLst>
                    <a:ext uri="{9D8B030D-6E8A-4147-A177-3AD203B41FA5}">
                      <a16:colId xmlns:a16="http://schemas.microsoft.com/office/drawing/2014/main" val="4045227363"/>
                    </a:ext>
                  </a:extLst>
                </a:gridCol>
                <a:gridCol w="1249438">
                  <a:extLst>
                    <a:ext uri="{9D8B030D-6E8A-4147-A177-3AD203B41FA5}">
                      <a16:colId xmlns:a16="http://schemas.microsoft.com/office/drawing/2014/main" val="2321312518"/>
                    </a:ext>
                  </a:extLst>
                </a:gridCol>
                <a:gridCol w="1249438">
                  <a:extLst>
                    <a:ext uri="{9D8B030D-6E8A-4147-A177-3AD203B41FA5}">
                      <a16:colId xmlns:a16="http://schemas.microsoft.com/office/drawing/2014/main" val="1139043859"/>
                    </a:ext>
                  </a:extLst>
                </a:gridCol>
                <a:gridCol w="1249438">
                  <a:extLst>
                    <a:ext uri="{9D8B030D-6E8A-4147-A177-3AD203B41FA5}">
                      <a16:colId xmlns:a16="http://schemas.microsoft.com/office/drawing/2014/main" val="3792750913"/>
                    </a:ext>
                  </a:extLst>
                </a:gridCol>
                <a:gridCol w="1249438">
                  <a:extLst>
                    <a:ext uri="{9D8B030D-6E8A-4147-A177-3AD203B41FA5}">
                      <a16:colId xmlns:a16="http://schemas.microsoft.com/office/drawing/2014/main" val="2501653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dbar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ubar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s/sbar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9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-0.0636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0.0537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409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887950-A572-14C6-99BD-94D169FD414A}"/>
                  </a:ext>
                </a:extLst>
              </p:cNvPr>
              <p:cNvSpPr txBox="1"/>
              <p:nvPr/>
            </p:nvSpPr>
            <p:spPr>
              <a:xfrm>
                <a:off x="0" y="5629906"/>
                <a:ext cx="913384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000" i="1" dirty="0">
                    <a:latin typeface="Cambria Math" panose="020405030504060302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is dominant, gluon contributes about 5%, d is negative</a:t>
                </a:r>
                <a:endParaRPr lang="en-US" altLang="zh-CN" sz="2000" i="1" dirty="0">
                  <a:latin typeface="Cambria Math" panose="020405030504060302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Sea quarks contributes small because they concentrate at small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 quark is almost the same as u in sea quark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887950-A572-14C6-99BD-94D169FD4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9906"/>
                <a:ext cx="9133843" cy="1015663"/>
              </a:xfrm>
              <a:prstGeom prst="rect">
                <a:avLst/>
              </a:prstGeom>
              <a:blipFill>
                <a:blip r:embed="rId2"/>
                <a:stretch>
                  <a:fillRect l="-556" t="-3704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2C74EB7-3944-4552-0973-8B1903BC7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1477401"/>
            <a:ext cx="4345291" cy="28998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EA6A3B-D86F-AF6B-35AC-303A10F30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96" y="1477401"/>
            <a:ext cx="4576745" cy="28998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F1D57-4487-509E-86B7-3B8E6849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49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795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6B34-C094-D2CD-FE27-63B7BE64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"/>
            <a:ext cx="7886700" cy="1151326"/>
          </a:xfrm>
        </p:spPr>
        <p:txBody>
          <a:bodyPr/>
          <a:lstStyle/>
          <a:p>
            <a:pPr algn="ctr"/>
            <a:r>
              <a:rPr lang="en-CN" dirty="0"/>
              <a:t>Hadron Spectrum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A224A6-B88C-438C-E8AD-F69298F362AC}"/>
              </a:ext>
            </a:extLst>
          </p:cNvPr>
          <p:cNvGrpSpPr/>
          <p:nvPr/>
        </p:nvGrpSpPr>
        <p:grpSpPr>
          <a:xfrm>
            <a:off x="579926" y="1495856"/>
            <a:ext cx="8421147" cy="4756090"/>
            <a:chOff x="1222148" y="1129347"/>
            <a:chExt cx="7239000" cy="4006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FABAA4-4C36-D8A4-D7CE-A7E43507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2148" y="1129347"/>
              <a:ext cx="7239000" cy="3937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9455583-B9BF-18AD-B48F-6ABC1EF976DC}"/>
                </a:ext>
              </a:extLst>
            </p:cNvPr>
            <p:cNvSpPr/>
            <p:nvPr/>
          </p:nvSpPr>
          <p:spPr>
            <a:xfrm>
              <a:off x="6475228" y="4880344"/>
              <a:ext cx="1935125" cy="255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731910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02232F-7CBE-8306-A4DD-AE1142C5C525}"/>
              </a:ext>
            </a:extLst>
          </p:cNvPr>
          <p:cNvSpPr txBox="1"/>
          <p:nvPr/>
        </p:nvSpPr>
        <p:spPr>
          <a:xfrm>
            <a:off x="20317" y="175677"/>
            <a:ext cx="912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33333"/>
                </a:solidFill>
                <a:latin typeface="Franklin Gothic Medium" panose="020B0603020102020204" pitchFamily="34" charset="0"/>
                <a:ea typeface="Microsoft YaHei UI" panose="020B0503020204020204" pitchFamily="34" charset="-122"/>
              </a:rPr>
              <a:t>Transverse Radius</a:t>
            </a:r>
            <a:endParaRPr lang="zh-CN" altLang="en-US" sz="3600" dirty="0">
              <a:solidFill>
                <a:srgbClr val="333333"/>
              </a:solidFill>
              <a:latin typeface="Franklin Gothic Medium" panose="020B0603020102020204" pitchFamily="34" charset="0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7B6C00-47F3-E2DC-B9FD-6301F2002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8"/>
          <a:stretch/>
        </p:blipFill>
        <p:spPr>
          <a:xfrm>
            <a:off x="1907991" y="791490"/>
            <a:ext cx="5328017" cy="1030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295265-0C3A-9C2A-B534-5E6C3B3FCAFE}"/>
                  </a:ext>
                </a:extLst>
              </p:cNvPr>
              <p:cNvSpPr txBox="1"/>
              <p:nvPr/>
            </p:nvSpPr>
            <p:spPr>
              <a:xfrm>
                <a:off x="1201271" y="5695926"/>
                <a:ext cx="6965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Valence quarks occupy core region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Gluon radius &gt; sea quark radius &gt; valence quark radius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→1</m:t>
                    </m:r>
                  </m:oMath>
                </a14:m>
                <a:r>
                  <a:rPr lang="en-US" altLang="zh-CN" sz="2000" b="0" dirty="0"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 nucleon behaves like point particle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295265-0C3A-9C2A-B534-5E6C3B3FC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71" y="5695926"/>
                <a:ext cx="6965576" cy="1015663"/>
              </a:xfrm>
              <a:prstGeom prst="rect">
                <a:avLst/>
              </a:prstGeom>
              <a:blipFill>
                <a:blip r:embed="rId4"/>
                <a:stretch>
                  <a:fillRect l="-727" t="-3704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7AB04-8B39-556E-79E2-46BD42E3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50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6F01A-D08A-2B0C-1AAA-9C5C4E5CD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07" y="1905919"/>
            <a:ext cx="5921783" cy="38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51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E5D8-93BC-FB1F-A6B3-57721528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6831"/>
            <a:ext cx="7886700" cy="81763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3D Structure in Momentum Space</a:t>
            </a:r>
            <a:endParaRPr lang="en-C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9DF973-8AA5-9262-61E3-49A70DA34EF7}"/>
              </a:ext>
            </a:extLst>
          </p:cNvPr>
          <p:cNvSpPr txBox="1"/>
          <p:nvPr/>
        </p:nvSpPr>
        <p:spPr>
          <a:xfrm>
            <a:off x="131363" y="908208"/>
            <a:ext cx="635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Semi-inclusive Deep Inelastic Scattering (SIDIS)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D79196-095E-09C1-3605-2BFC88DE6890}"/>
              </a:ext>
            </a:extLst>
          </p:cNvPr>
          <p:cNvSpPr txBox="1"/>
          <p:nvPr/>
        </p:nvSpPr>
        <p:spPr>
          <a:xfrm>
            <a:off x="189544" y="4106267"/>
            <a:ext cx="8728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ea typeface="Microsoft YaHei" panose="020B0503020204020204" pitchFamily="34" charset="-122"/>
                <a:cs typeface="Times New Roman" panose="02020603050405020304" pitchFamily="18" charset="0"/>
              </a:rPr>
              <a:t>Transverse-momentum-dependent </a:t>
            </a:r>
            <a:r>
              <a:rPr lang="en-US" altLang="zh-CN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Parton</a:t>
            </a:r>
            <a:r>
              <a:rPr lang="zh-CN" altLang="en-US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Distribution</a:t>
            </a:r>
            <a:r>
              <a:rPr lang="zh-CN" altLang="en-US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Functions</a:t>
            </a:r>
            <a:r>
              <a:rPr lang="zh-CN" altLang="en-US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(TMD PDFs)</a:t>
            </a:r>
            <a:r>
              <a:rPr lang="en-US" sz="20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: </a:t>
            </a:r>
            <a:endParaRPr lang="en-US" sz="2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1B76F87-A1B3-E30B-07F6-68613E4A5AAE}"/>
              </a:ext>
            </a:extLst>
          </p:cNvPr>
          <p:cNvGrpSpPr/>
          <p:nvPr/>
        </p:nvGrpSpPr>
        <p:grpSpPr>
          <a:xfrm>
            <a:off x="1303547" y="5223133"/>
            <a:ext cx="1623893" cy="1478303"/>
            <a:chOff x="6800089" y="3635748"/>
            <a:chExt cx="1623893" cy="147830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F231D32-B652-02B6-2598-FB5DB044B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00089" y="3635748"/>
              <a:ext cx="1623893" cy="147830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00A3429-840D-7A5D-467E-D5464844D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2036" y="3940514"/>
              <a:ext cx="317500" cy="279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725BFF0-E1D6-6A63-0BAE-A86BE6F0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1754" y="4680461"/>
              <a:ext cx="1041400" cy="3175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DFD09F-D878-14ED-8FDC-1C63162AAD3A}"/>
                  </a:ext>
                </a:extLst>
              </p:cNvPr>
              <p:cNvSpPr txBox="1"/>
              <p:nvPr/>
            </p:nvSpPr>
            <p:spPr>
              <a:xfrm>
                <a:off x="1102717" y="4581814"/>
                <a:ext cx="6634060" cy="618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DFD09F-D878-14ED-8FDC-1C63162A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17" y="4581814"/>
                <a:ext cx="6634060" cy="618054"/>
              </a:xfrm>
              <a:prstGeom prst="rect">
                <a:avLst/>
              </a:prstGeom>
              <a:blipFill>
                <a:blip r:embed="rId5"/>
                <a:stretch>
                  <a:fillRect l="-382" t="-180000" r="-763" b="-26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2">
            <a:extLst>
              <a:ext uri="{FF2B5EF4-FFF2-40B4-BE49-F238E27FC236}">
                <a16:creationId xmlns:a16="http://schemas.microsoft.com/office/drawing/2014/main" id="{D4B2D68C-F55C-5B30-D152-9F2F93FFA843}"/>
              </a:ext>
            </a:extLst>
          </p:cNvPr>
          <p:cNvSpPr txBox="1"/>
          <p:nvPr/>
        </p:nvSpPr>
        <p:spPr>
          <a:xfrm>
            <a:off x="4402183" y="5468462"/>
            <a:ext cx="3519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a typeface="Microsoft YaHei" panose="020B0503020204020204" pitchFamily="34" charset="-122"/>
                <a:cs typeface="Times New Roman" panose="02020603050405020304" pitchFamily="18" charset="0"/>
              </a:rPr>
              <a:t>Probability for </a:t>
            </a:r>
            <a:r>
              <a:rPr lang="en-US" altLang="zh-CN" b="1" dirty="0">
                <a:solidFill>
                  <a:srgbClr val="0432FF"/>
                </a:solidFill>
                <a:ea typeface="Microsoft YaHei" panose="020B0503020204020204" pitchFamily="34" charset="-122"/>
                <a:cs typeface="Times New Roman" panose="02020603050405020304" pitchFamily="18" charset="0"/>
              </a:rPr>
              <a:t>finding a parton in a hadron with momentum fraction </a:t>
            </a:r>
            <a:r>
              <a:rPr lang="en-US" altLang="zh-CN" i="1" dirty="0">
                <a:solidFill>
                  <a:srgbClr val="0432FF"/>
                </a:solidFill>
                <a:ea typeface="Microsoft YaHei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b="1" i="1" dirty="0">
                <a:solidFill>
                  <a:srgbClr val="0432FF"/>
                </a:solidFill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ea typeface="Microsoft YaHei" panose="020B0503020204020204" pitchFamily="34" charset="-122"/>
                <a:cs typeface="Times New Roman" panose="02020603050405020304" pitchFamily="18" charset="0"/>
              </a:rPr>
              <a:t>and transverse momentum </a:t>
            </a:r>
            <a:r>
              <a:rPr lang="en-US" altLang="zh-CN" i="1" dirty="0" err="1">
                <a:solidFill>
                  <a:srgbClr val="0432FF"/>
                </a:solidFill>
                <a:ea typeface="Microsoft YaHei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solidFill>
                  <a:srgbClr val="0432FF"/>
                </a:solidFill>
                <a:ea typeface="Microsoft YaHei" panose="020B0503020204020204" pitchFamily="34" charset="-122"/>
                <a:cs typeface="Times New Roman" panose="02020603050405020304" pitchFamily="18" charset="0"/>
              </a:rPr>
              <a:t>T</a:t>
            </a:r>
            <a:endParaRPr lang="en-US" altLang="zh-CN" i="1" dirty="0">
              <a:solidFill>
                <a:srgbClr val="0432FF"/>
              </a:solidFill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B259CF81-C825-4359-54B9-CCEB9383F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091" y="1485653"/>
            <a:ext cx="4115793" cy="2509344"/>
          </a:xfrm>
          <a:prstGeom prst="rect">
            <a:avLst/>
          </a:prstGeom>
        </p:spPr>
      </p:pic>
      <p:grpSp>
        <p:nvGrpSpPr>
          <p:cNvPr id="3" name="组合 7">
            <a:extLst>
              <a:ext uri="{FF2B5EF4-FFF2-40B4-BE49-F238E27FC236}">
                <a16:creationId xmlns:a16="http://schemas.microsoft.com/office/drawing/2014/main" id="{3E7167DA-FA32-345B-0E85-6D7A3631D794}"/>
              </a:ext>
            </a:extLst>
          </p:cNvPr>
          <p:cNvGrpSpPr/>
          <p:nvPr/>
        </p:nvGrpSpPr>
        <p:grpSpPr>
          <a:xfrm>
            <a:off x="1610189" y="2160652"/>
            <a:ext cx="2392846" cy="1783400"/>
            <a:chOff x="1599667" y="3635675"/>
            <a:chExt cx="2560003" cy="18685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AFBD4B-0B2C-C5E1-4439-CD4570E748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99667" y="3635675"/>
              <a:ext cx="2560003" cy="1768533"/>
              <a:chOff x="37735" y="1266414"/>
              <a:chExt cx="3614211" cy="2496815"/>
            </a:xfrm>
          </p:grpSpPr>
          <p:pic>
            <p:nvPicPr>
              <p:cNvPr id="14" name="Picture 13" descr="ball_1.png">
                <a:extLst>
                  <a:ext uri="{FF2B5EF4-FFF2-40B4-BE49-F238E27FC236}">
                    <a16:creationId xmlns:a16="http://schemas.microsoft.com/office/drawing/2014/main" id="{3585A44D-EF48-795B-B522-9678245F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78" y="2268989"/>
                <a:ext cx="292255" cy="303801"/>
              </a:xfrm>
              <a:prstGeom prst="rect">
                <a:avLst/>
              </a:prstGeom>
            </p:spPr>
          </p:pic>
          <p:pic>
            <p:nvPicPr>
              <p:cNvPr id="15" name="Picture 14" descr="ball_2.png">
                <a:extLst>
                  <a:ext uri="{FF2B5EF4-FFF2-40B4-BE49-F238E27FC236}">
                    <a16:creationId xmlns:a16="http://schemas.microsoft.com/office/drawing/2014/main" id="{1C5FD039-43D9-A624-7B4F-F2255841E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8041" y="1963937"/>
                <a:ext cx="913905" cy="913905"/>
              </a:xfrm>
              <a:prstGeom prst="rect">
                <a:avLst/>
              </a:prstGeom>
            </p:spPr>
          </p:pic>
          <p:sp>
            <p:nvSpPr>
              <p:cNvPr id="16" name="Explosion 1 15">
                <a:extLst>
                  <a:ext uri="{FF2B5EF4-FFF2-40B4-BE49-F238E27FC236}">
                    <a16:creationId xmlns:a16="http://schemas.microsoft.com/office/drawing/2014/main" id="{13900A6E-E166-02C5-B79B-638791FF4756}"/>
                  </a:ext>
                </a:extLst>
              </p:cNvPr>
              <p:cNvSpPr/>
              <p:nvPr/>
            </p:nvSpPr>
            <p:spPr>
              <a:xfrm>
                <a:off x="1561657" y="2073751"/>
                <a:ext cx="603796" cy="822960"/>
              </a:xfrm>
              <a:prstGeom prst="irregularSeal1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3EB2E59-05FB-4C3A-2FE1-3FB6127346D6}"/>
                  </a:ext>
                </a:extLst>
              </p:cNvPr>
              <p:cNvCxnSpPr/>
              <p:nvPr/>
            </p:nvCxnSpPr>
            <p:spPr>
              <a:xfrm flipH="1">
                <a:off x="2187985" y="2420890"/>
                <a:ext cx="62958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9992818-F825-F655-E879-1B8DBF12AF4C}"/>
                  </a:ext>
                </a:extLst>
              </p:cNvPr>
              <p:cNvCxnSpPr/>
              <p:nvPr/>
            </p:nvCxnSpPr>
            <p:spPr>
              <a:xfrm>
                <a:off x="885965" y="2420890"/>
                <a:ext cx="528447" cy="0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 descr="ball_1.png">
                <a:extLst>
                  <a:ext uri="{FF2B5EF4-FFF2-40B4-BE49-F238E27FC236}">
                    <a16:creationId xmlns:a16="http://schemas.microsoft.com/office/drawing/2014/main" id="{34AAA477-404F-E74F-B0BE-02B5EE394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1577" y="1266414"/>
                <a:ext cx="292255" cy="303801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5C2D113-BBEA-F17A-9FBB-986A1C20A052}"/>
                  </a:ext>
                </a:extLst>
              </p:cNvPr>
              <p:cNvCxnSpPr/>
              <p:nvPr/>
            </p:nvCxnSpPr>
            <p:spPr>
              <a:xfrm flipV="1">
                <a:off x="2020392" y="1570215"/>
                <a:ext cx="290121" cy="600932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D6DADF6-3234-25BC-6EE8-94C3F3E91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170" y="3046978"/>
                <a:ext cx="0" cy="716251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C27AAB3-4551-AF90-2D82-02718C80F832}"/>
                  </a:ext>
                </a:extLst>
              </p:cNvPr>
              <p:cNvCxnSpPr/>
              <p:nvPr/>
            </p:nvCxnSpPr>
            <p:spPr>
              <a:xfrm flipH="1">
                <a:off x="1569274" y="2974996"/>
                <a:ext cx="120406" cy="364808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F915846-09E7-7F92-9B83-64B3E79E5D60}"/>
                  </a:ext>
                </a:extLst>
              </p:cNvPr>
              <p:cNvCxnSpPr/>
              <p:nvPr/>
            </p:nvCxnSpPr>
            <p:spPr>
              <a:xfrm flipH="1">
                <a:off x="1325678" y="2899091"/>
                <a:ext cx="304800" cy="304206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D266CA-E532-F836-A4EA-42CB78F32CA1}"/>
                  </a:ext>
                </a:extLst>
              </p:cNvPr>
              <p:cNvSpPr txBox="1"/>
              <p:nvPr/>
            </p:nvSpPr>
            <p:spPr>
              <a:xfrm>
                <a:off x="37735" y="1766474"/>
                <a:ext cx="1486494" cy="477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electron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BBC125-79AC-4583-0AC6-2B6DF37FE4F9}"/>
                  </a:ext>
                </a:extLst>
              </p:cNvPr>
              <p:cNvSpPr txBox="1"/>
              <p:nvPr/>
            </p:nvSpPr>
            <p:spPr>
              <a:xfrm>
                <a:off x="3018844" y="2173823"/>
                <a:ext cx="311667" cy="521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1A909D-F4AA-414B-F83D-827E0D970196}"/>
                </a:ext>
              </a:extLst>
            </p:cNvPr>
            <p:cNvSpPr txBox="1"/>
            <p:nvPr/>
          </p:nvSpPr>
          <p:spPr>
            <a:xfrm>
              <a:off x="2872848" y="5134881"/>
              <a:ext cx="731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h’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1754D6-6BFA-25E2-E157-77E3C06C9BA7}"/>
                  </a:ext>
                </a:extLst>
              </p:cNvPr>
              <p:cNvSpPr txBox="1"/>
              <p:nvPr/>
            </p:nvSpPr>
            <p:spPr>
              <a:xfrm>
                <a:off x="969244" y="1548422"/>
                <a:ext cx="3469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1754D6-6BFA-25E2-E157-77E3C06C9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44" y="1548422"/>
                <a:ext cx="3469283" cy="276999"/>
              </a:xfrm>
              <a:prstGeom prst="rect">
                <a:avLst/>
              </a:prstGeom>
              <a:blipFill>
                <a:blip r:embed="rId9"/>
                <a:stretch>
                  <a:fillRect l="-730" r="-730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A5C1877-D348-BCD8-BD80-236049ACB1DE}"/>
              </a:ext>
            </a:extLst>
          </p:cNvPr>
          <p:cNvSpPr txBox="1"/>
          <p:nvPr/>
        </p:nvSpPr>
        <p:spPr>
          <a:xfrm>
            <a:off x="2386324" y="6488668"/>
            <a:ext cx="685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CN" dirty="0">
                <a:solidFill>
                  <a:srgbClr val="00B0F0"/>
                </a:solidFill>
              </a:rPr>
              <a:t>[</a:t>
            </a:r>
            <a:r>
              <a:rPr lang="en-US" dirty="0">
                <a:solidFill>
                  <a:srgbClr val="00B0F0"/>
                </a:solidFill>
              </a:rPr>
              <a:t>R. </a:t>
            </a:r>
            <a:r>
              <a:rPr lang="en-US" dirty="0" err="1">
                <a:solidFill>
                  <a:srgbClr val="00B0F0"/>
                </a:solidFill>
              </a:rPr>
              <a:t>Boussarie</a:t>
            </a:r>
            <a:r>
              <a:rPr lang="en-US" dirty="0">
                <a:solidFill>
                  <a:srgbClr val="00B0F0"/>
                </a:solidFill>
              </a:rPr>
              <a:t> et al., TMD Handbook, arXiv:2304.03302 [hep-</a:t>
            </a:r>
            <a:r>
              <a:rPr lang="en-US" dirty="0" err="1">
                <a:solidFill>
                  <a:srgbClr val="00B0F0"/>
                </a:solidFill>
              </a:rPr>
              <a:t>ph</a:t>
            </a:r>
            <a:r>
              <a:rPr lang="en-US" dirty="0">
                <a:solidFill>
                  <a:srgbClr val="00B0F0"/>
                </a:solidFill>
              </a:rPr>
              <a:t>] (2023)</a:t>
            </a:r>
            <a:r>
              <a:rPr lang="en-CN">
                <a:solidFill>
                  <a:srgbClr val="00B0F0"/>
                </a:solidFill>
              </a:rPr>
              <a:t>]</a:t>
            </a:r>
            <a:endParaRPr lang="en-CN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EBCFD-F0C1-6880-34C6-1802BE36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51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3305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EF5336F-FD64-F79F-AD05-8AD3AC4EDA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76282"/>
            <a:ext cx="7886700" cy="86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4000" b="1"/>
              <a:t>TMDs</a:t>
            </a:r>
            <a:r>
              <a:rPr lang="en-US" sz="4000" b="1" dirty="0"/>
              <a:t> for Valence and Sea Quarks</a:t>
            </a:r>
            <a:endParaRPr lang="en-CN" sz="4000" b="1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E4C4E528-C236-2EF8-C1C0-11D12F5F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" y="1043609"/>
            <a:ext cx="4289011" cy="2198453"/>
          </a:xfrm>
          <a:prstGeom prst="rect">
            <a:avLst/>
          </a:prstGeom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DEF14876-99C4-582B-B5BD-ACD6B936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138" y="1166233"/>
            <a:ext cx="4461735" cy="2262767"/>
          </a:xfrm>
          <a:prstGeom prst="rect">
            <a:avLst/>
          </a:prstGeom>
        </p:spPr>
      </p:pic>
      <p:pic>
        <p:nvPicPr>
          <p:cNvPr id="9" name="图片 4">
            <a:extLst>
              <a:ext uri="{FF2B5EF4-FFF2-40B4-BE49-F238E27FC236}">
                <a16:creationId xmlns:a16="http://schemas.microsoft.com/office/drawing/2014/main" id="{7F9D9B75-8E72-4B17-2329-A2F9660F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" y="3429000"/>
            <a:ext cx="4413689" cy="2198453"/>
          </a:xfrm>
          <a:prstGeom prst="rect">
            <a:avLst/>
          </a:prstGeom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B7F94FE9-28D7-490A-FC4D-A22660257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521156"/>
            <a:ext cx="4569049" cy="2262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6E49E-8273-B0A6-9494-FEEA28F8FFF0}"/>
                  </a:ext>
                </a:extLst>
              </p:cNvPr>
              <p:cNvSpPr txBox="1"/>
              <p:nvPr/>
            </p:nvSpPr>
            <p:spPr>
              <a:xfrm>
                <a:off x="1309231" y="6121401"/>
                <a:ext cx="51139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</a:t>
                </a:r>
                <a:r>
                  <a:rPr lang="en-CN" sz="2000"/>
                  <a:t>mall </a:t>
                </a:r>
                <a:r>
                  <a:rPr lang="en-CN" sz="2000" dirty="0"/>
                  <a:t>x behavior </a:t>
                </a:r>
                <a:r>
                  <a:rPr lang="en-CN" sz="2000"/>
                  <a:t>is </a:t>
                </a:r>
                <a:r>
                  <a:rPr lang="en-US" sz="2000" dirty="0"/>
                  <a:t>contributed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𝑞𝑞𝑞𝑞</m:t>
                    </m:r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</a:t>
                </a:r>
                <a:endParaRPr lang="en-C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6E49E-8273-B0A6-9494-FEEA28F8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231" y="6121401"/>
                <a:ext cx="5113964" cy="400110"/>
              </a:xfrm>
              <a:prstGeom prst="rect">
                <a:avLst/>
              </a:prstGeom>
              <a:blipFill>
                <a:blip r:embed="rId6"/>
                <a:stretch>
                  <a:fillRect l="-1241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124A2-585E-E803-FE82-71CEF385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52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0845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EF5336F-FD64-F79F-AD05-8AD3AC4EDA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176282"/>
            <a:ext cx="7886700" cy="86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4000" b="1"/>
              <a:t>TMDs </a:t>
            </a:r>
            <a:r>
              <a:rPr lang="en-US" sz="4000" b="1" dirty="0"/>
              <a:t>for Sea Quarks and Gluon</a:t>
            </a:r>
            <a:endParaRPr lang="en-CN" sz="4000" b="1" dirty="0"/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EC960D31-7D00-851A-C071-EA173C3B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3" y="1043608"/>
            <a:ext cx="4389957" cy="2226365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55BAC314-9843-F762-81CA-1D8FDC4D3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098" y="1040004"/>
            <a:ext cx="4398223" cy="2226364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F6AFB571-001D-1F64-4A94-4414434C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888332" cy="2497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71AA2-9885-89AC-3049-A0391AD315E6}"/>
              </a:ext>
            </a:extLst>
          </p:cNvPr>
          <p:cNvSpPr txBox="1"/>
          <p:nvPr/>
        </p:nvSpPr>
        <p:spPr>
          <a:xfrm>
            <a:off x="5049315" y="4498565"/>
            <a:ext cx="409468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000" dirty="0"/>
              <a:t>Strange and anti-strange </a:t>
            </a:r>
            <a:r>
              <a:rPr lang="en-CN" sz="2000"/>
              <a:t>quarks </a:t>
            </a:r>
            <a:r>
              <a:rPr lang="en-US" sz="2000" dirty="0"/>
              <a:t>are peaked in the small-x region</a:t>
            </a:r>
          </a:p>
          <a:p>
            <a:pPr>
              <a:lnSpc>
                <a:spcPct val="150000"/>
              </a:lnSpc>
            </a:pPr>
            <a:endParaRPr lang="en-CN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B749F-AE36-174E-4560-9786B683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53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0660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AD3A-2467-6771-1141-AE7C9F61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40"/>
            <a:ext cx="7886700" cy="907083"/>
          </a:xfrm>
        </p:spPr>
        <p:txBody>
          <a:bodyPr>
            <a:normAutofit fontScale="90000"/>
          </a:bodyPr>
          <a:lstStyle/>
          <a:p>
            <a:pPr algn="ctr"/>
            <a:r>
              <a:rPr lang="en-CN" sz="3600" b="1"/>
              <a:t>Average </a:t>
            </a:r>
            <a:r>
              <a:rPr lang="en-US" sz="3600" b="1" dirty="0"/>
              <a:t>Transverse </a:t>
            </a:r>
            <a:r>
              <a:rPr lang="en-CN" sz="3600" b="1"/>
              <a:t>Momentum</a:t>
            </a:r>
            <a:r>
              <a:rPr lang="en-US" sz="3600" b="1" dirty="0"/>
              <a:t> Distribution</a:t>
            </a:r>
            <a:endParaRPr lang="en-CN" sz="3600" b="1" dirty="0"/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C0F7B99A-BB06-B5DE-27BC-9974AF36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09" y="1162902"/>
            <a:ext cx="6629646" cy="4380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B5E080-ED92-9893-CEAC-F0FC7D668236}"/>
              </a:ext>
            </a:extLst>
          </p:cNvPr>
          <p:cNvSpPr txBox="1"/>
          <p:nvPr/>
        </p:nvSpPr>
        <p:spPr>
          <a:xfrm>
            <a:off x="245807" y="5911079"/>
            <a:ext cx="8898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small-x region, average transverse m</a:t>
            </a:r>
            <a:r>
              <a:rPr lang="en-CN" sz="2000"/>
              <a:t>omentum </a:t>
            </a:r>
            <a:r>
              <a:rPr lang="en-US" sz="2000" dirty="0"/>
              <a:t>of </a:t>
            </a:r>
            <a:r>
              <a:rPr lang="en-CN" sz="2000"/>
              <a:t>gluon </a:t>
            </a:r>
            <a:r>
              <a:rPr lang="en-CN" sz="2000" dirty="0"/>
              <a:t>is larger </a:t>
            </a:r>
            <a:r>
              <a:rPr lang="en-CN" sz="2000"/>
              <a:t>than quark</a:t>
            </a:r>
            <a:endParaRPr lang="en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l</a:t>
            </a:r>
            <a:r>
              <a:rPr lang="en-CN" sz="2000"/>
              <a:t>arge</a:t>
            </a:r>
            <a:r>
              <a:rPr lang="en-US" sz="2000" dirty="0"/>
              <a:t>-</a:t>
            </a:r>
            <a:r>
              <a:rPr lang="en-CN" sz="2000"/>
              <a:t>x </a:t>
            </a:r>
            <a:r>
              <a:rPr lang="en-CN" sz="2000" dirty="0"/>
              <a:t>region</a:t>
            </a:r>
            <a:r>
              <a:rPr lang="en-CN" sz="2000"/>
              <a:t>, gluon </a:t>
            </a:r>
            <a:r>
              <a:rPr lang="en-CN" sz="2000" dirty="0"/>
              <a:t>distribution is almost same </a:t>
            </a:r>
            <a:r>
              <a:rPr lang="en-CN" sz="2000"/>
              <a:t>with quark</a:t>
            </a:r>
            <a:r>
              <a:rPr lang="en-US" sz="2000" dirty="0"/>
              <a:t> </a:t>
            </a:r>
            <a:r>
              <a:rPr lang="en-CN" sz="2000"/>
              <a:t>distributions</a:t>
            </a:r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7C70DC-F975-A730-F247-311B1C00F054}"/>
                  </a:ext>
                </a:extLst>
              </p:cNvPr>
              <p:cNvSpPr txBox="1"/>
              <p:nvPr/>
            </p:nvSpPr>
            <p:spPr>
              <a:xfrm>
                <a:off x="337323" y="5652973"/>
                <a:ext cx="576164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Total contributions from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𝑞𝑞𝑞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𝑞𝑞𝑞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𝑞𝑞𝑞𝑞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7C70DC-F975-A730-F247-311B1C00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23" y="5652973"/>
                <a:ext cx="5761642" cy="307777"/>
              </a:xfrm>
              <a:prstGeom prst="rect">
                <a:avLst/>
              </a:prstGeom>
              <a:blipFill>
                <a:blip r:embed="rId3"/>
                <a:stretch>
                  <a:fillRect l="-2418" t="-23077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F818B-DC76-FFBA-7328-1DB4870B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54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9445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6A8047-C5AB-8482-3537-37962FD35B76}"/>
                  </a:ext>
                </a:extLst>
              </p:cNvPr>
              <p:cNvSpPr txBox="1"/>
              <p:nvPr/>
            </p:nvSpPr>
            <p:spPr>
              <a:xfrm>
                <a:off x="144827" y="2146185"/>
                <a:ext cx="8120877" cy="14836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)⟩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6A8047-C5AB-8482-3537-37962FD3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7" y="2146185"/>
                <a:ext cx="8120877" cy="1483611"/>
              </a:xfrm>
              <a:prstGeom prst="rect">
                <a:avLst/>
              </a:prstGeom>
              <a:blipFill>
                <a:blip r:embed="rId2"/>
                <a:stretch>
                  <a:fillRect l="-6719" t="-23729" r="-2656" b="-1093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E76B575-1C9B-D231-6BCD-BD88BAB9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77" y="1569267"/>
            <a:ext cx="3848100" cy="133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E0FA64-69E4-49FA-3C97-DA826DF7BED6}"/>
              </a:ext>
            </a:extLst>
          </p:cNvPr>
          <p:cNvSpPr txBox="1"/>
          <p:nvPr/>
        </p:nvSpPr>
        <p:spPr>
          <a:xfrm>
            <a:off x="37223" y="1826763"/>
            <a:ext cx="519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2000" dirty="0"/>
              <a:t>The Definition of the Distribution Functions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756BA4FD-C7D4-5BF8-8A87-1826D38D23FF}"/>
              </a:ext>
            </a:extLst>
          </p:cNvPr>
          <p:cNvSpPr/>
          <p:nvPr/>
        </p:nvSpPr>
        <p:spPr>
          <a:xfrm>
            <a:off x="2472062" y="3621864"/>
            <a:ext cx="207210" cy="377799"/>
          </a:xfrm>
          <a:prstGeom prst="downArrow">
            <a:avLst/>
          </a:prstGeom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CCA76-A662-47C0-43F8-4D91E0E5EFAA}"/>
              </a:ext>
            </a:extLst>
          </p:cNvPr>
          <p:cNvSpPr txBox="1"/>
          <p:nvPr/>
        </p:nvSpPr>
        <p:spPr>
          <a:xfrm>
            <a:off x="1528187" y="3607575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GPDs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D365B-8B76-4872-0FF3-AA7E80635264}"/>
              </a:ext>
            </a:extLst>
          </p:cNvPr>
          <p:cNvSpPr txBox="1"/>
          <p:nvPr/>
        </p:nvSpPr>
        <p:spPr>
          <a:xfrm>
            <a:off x="5822045" y="385309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TMDs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E442E3B5-48F1-5D81-8C4B-217B4AC883AE}"/>
              </a:ext>
            </a:extLst>
          </p:cNvPr>
          <p:cNvSpPr/>
          <p:nvPr/>
        </p:nvSpPr>
        <p:spPr>
          <a:xfrm>
            <a:off x="5548909" y="5586486"/>
            <a:ext cx="175781" cy="364194"/>
          </a:xfrm>
          <a:prstGeom prst="downArrow">
            <a:avLst/>
          </a:prstGeom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5AB46-2750-2745-B4D8-96EC448F3847}"/>
              </a:ext>
            </a:extLst>
          </p:cNvPr>
          <p:cNvSpPr txBox="1"/>
          <p:nvPr/>
        </p:nvSpPr>
        <p:spPr>
          <a:xfrm>
            <a:off x="3641200" y="5596374"/>
            <a:ext cx="70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PDFs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C567D3-8AAF-B534-C7B4-DF895BD6D514}"/>
                  </a:ext>
                </a:extLst>
              </p:cNvPr>
              <p:cNvSpPr txBox="1"/>
              <p:nvPr/>
            </p:nvSpPr>
            <p:spPr>
              <a:xfrm>
                <a:off x="1528187" y="6142100"/>
                <a:ext cx="5368649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C567D3-8AAF-B534-C7B4-DF895BD6D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87" y="6142100"/>
                <a:ext cx="5368649" cy="412485"/>
              </a:xfrm>
              <a:prstGeom prst="rect">
                <a:avLst/>
              </a:prstGeom>
              <a:blipFill>
                <a:blip r:embed="rId5"/>
                <a:stretch>
                  <a:fillRect l="-1182" r="-1418" b="-212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2766AA-6318-66F8-B9FA-16FC11E06E38}"/>
                  </a:ext>
                </a:extLst>
              </p:cNvPr>
              <p:cNvSpPr txBox="1"/>
              <p:nvPr/>
            </p:nvSpPr>
            <p:spPr>
              <a:xfrm>
                <a:off x="3639031" y="4836939"/>
                <a:ext cx="5504969" cy="4124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2766AA-6318-66F8-B9FA-16FC11E0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031" y="4836939"/>
                <a:ext cx="5504969" cy="412485"/>
              </a:xfrm>
              <a:prstGeom prst="rect">
                <a:avLst/>
              </a:prstGeom>
              <a:blipFill>
                <a:blip r:embed="rId6"/>
                <a:stretch>
                  <a:fillRect l="-1152" r="-1152" b="-205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E460AC-905F-3239-12EA-0CDE881211AA}"/>
                  </a:ext>
                </a:extLst>
              </p:cNvPr>
              <p:cNvSpPr txBox="1"/>
              <p:nvPr/>
            </p:nvSpPr>
            <p:spPr>
              <a:xfrm>
                <a:off x="124900" y="4063649"/>
                <a:ext cx="4901534" cy="4124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E460AC-905F-3239-12EA-0CDE88121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00" y="4063649"/>
                <a:ext cx="4901534" cy="412485"/>
              </a:xfrm>
              <a:prstGeom prst="rect">
                <a:avLst/>
              </a:prstGeom>
              <a:blipFill>
                <a:blip r:embed="rId8"/>
                <a:stretch>
                  <a:fillRect l="-517" r="-1550" b="-212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>
            <a:extLst>
              <a:ext uri="{FF2B5EF4-FFF2-40B4-BE49-F238E27FC236}">
                <a16:creationId xmlns:a16="http://schemas.microsoft.com/office/drawing/2014/main" id="{987898F3-8B5B-A24A-6EEE-BD2F7881B8CE}"/>
              </a:ext>
            </a:extLst>
          </p:cNvPr>
          <p:cNvSpPr/>
          <p:nvPr/>
        </p:nvSpPr>
        <p:spPr>
          <a:xfrm>
            <a:off x="5485607" y="3540140"/>
            <a:ext cx="214991" cy="1279745"/>
          </a:xfrm>
          <a:prstGeom prst="downArrow">
            <a:avLst/>
          </a:prstGeom>
          <a:noFill/>
          <a:ln w="19050">
            <a:solidFill>
              <a:schemeClr val="accent1">
                <a:shade val="15000"/>
                <a:alpha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0B40F29-E135-91B9-C0B2-EDA6AEE40AC8}"/>
              </a:ext>
            </a:extLst>
          </p:cNvPr>
          <p:cNvSpPr/>
          <p:nvPr/>
        </p:nvSpPr>
        <p:spPr>
          <a:xfrm>
            <a:off x="2472062" y="4621645"/>
            <a:ext cx="214990" cy="1334173"/>
          </a:xfrm>
          <a:prstGeom prst="downArrow">
            <a:avLst/>
          </a:prstGeom>
          <a:noFill/>
          <a:ln>
            <a:solidFill>
              <a:schemeClr val="accent1">
                <a:shade val="15000"/>
                <a:alpha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19805B-BBD6-B863-7809-73B5AA755AEE}"/>
                  </a:ext>
                </a:extLst>
              </p:cNvPr>
              <p:cNvSpPr txBox="1"/>
              <p:nvPr/>
            </p:nvSpPr>
            <p:spPr>
              <a:xfrm>
                <a:off x="0" y="855837"/>
                <a:ext cx="9086847" cy="9253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)⟩</m:t>
                          </m:r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19805B-BBD6-B863-7809-73B5AA75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55837"/>
                <a:ext cx="9086847" cy="925382"/>
              </a:xfrm>
              <a:prstGeom prst="rect">
                <a:avLst/>
              </a:prstGeom>
              <a:blipFill>
                <a:blip r:embed="rId6"/>
                <a:stretch>
                  <a:fillRect l="-140" t="-97297" r="-559" b="-1729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E53B621-D9E9-216C-20DE-A08D81EC9FC5}"/>
              </a:ext>
            </a:extLst>
          </p:cNvPr>
          <p:cNvSpPr txBox="1">
            <a:spLocks/>
          </p:cNvSpPr>
          <p:nvPr/>
        </p:nvSpPr>
        <p:spPr>
          <a:xfrm>
            <a:off x="0" y="18256"/>
            <a:ext cx="9144000" cy="1151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3600"/>
              <a:t>Generalized </a:t>
            </a:r>
            <a:r>
              <a:rPr lang="en-US" sz="3600"/>
              <a:t>Transverse-Momentum-Dependent </a:t>
            </a:r>
            <a:r>
              <a:rPr lang="en-CN" sz="3600"/>
              <a:t>Parton Distribution Function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3574817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6A8047-C5AB-8482-3537-37962FD35B76}"/>
                  </a:ext>
                </a:extLst>
              </p:cNvPr>
              <p:cNvSpPr txBox="1"/>
              <p:nvPr/>
            </p:nvSpPr>
            <p:spPr>
              <a:xfrm>
                <a:off x="144827" y="2146185"/>
                <a:ext cx="8120877" cy="14836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)⟩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6A8047-C5AB-8482-3537-37962FD3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7" y="2146185"/>
                <a:ext cx="8120877" cy="1483611"/>
              </a:xfrm>
              <a:prstGeom prst="rect">
                <a:avLst/>
              </a:prstGeom>
              <a:blipFill>
                <a:blip r:embed="rId2"/>
                <a:stretch>
                  <a:fillRect l="-6719" t="-23729" r="-2656" b="-1093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E76B575-1C9B-D231-6BCD-BD88BAB9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77" y="1569267"/>
            <a:ext cx="3848100" cy="133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E0FA64-69E4-49FA-3C97-DA826DF7BED6}"/>
              </a:ext>
            </a:extLst>
          </p:cNvPr>
          <p:cNvSpPr txBox="1"/>
          <p:nvPr/>
        </p:nvSpPr>
        <p:spPr>
          <a:xfrm>
            <a:off x="37223" y="1826763"/>
            <a:ext cx="519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2000" dirty="0"/>
              <a:t>The Definition of the Distribution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7F289-5C35-9CF7-7208-2FA5ED4F1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687" y="3631744"/>
            <a:ext cx="4628336" cy="32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BA7CE5-F514-3614-3DFD-F63909C62944}"/>
                  </a:ext>
                </a:extLst>
              </p:cNvPr>
              <p:cNvSpPr txBox="1"/>
              <p:nvPr/>
            </p:nvSpPr>
            <p:spPr>
              <a:xfrm>
                <a:off x="0" y="855837"/>
                <a:ext cx="9086847" cy="9253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)⟩</m:t>
                          </m:r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BA7CE5-F514-3614-3DFD-F63909C6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55837"/>
                <a:ext cx="9086847" cy="925382"/>
              </a:xfrm>
              <a:prstGeom prst="rect">
                <a:avLst/>
              </a:prstGeom>
              <a:blipFill>
                <a:blip r:embed="rId5"/>
                <a:stretch>
                  <a:fillRect l="-140" t="-97297" r="-559" b="-1729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D873B3-8C95-66B5-FA47-0532DB70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9144000" cy="1151326"/>
          </a:xfrm>
        </p:spPr>
        <p:txBody>
          <a:bodyPr>
            <a:noAutofit/>
          </a:bodyPr>
          <a:lstStyle/>
          <a:p>
            <a:pPr algn="ctr"/>
            <a:r>
              <a:rPr lang="en-CN" sz="3600"/>
              <a:t>Generalized </a:t>
            </a:r>
            <a:r>
              <a:rPr lang="en-US" sz="3600" dirty="0"/>
              <a:t>Transverse-Momentum-Dependent </a:t>
            </a:r>
            <a:r>
              <a:rPr lang="en-CN" sz="3600"/>
              <a:t>Parton </a:t>
            </a:r>
            <a:r>
              <a:rPr lang="en-CN" sz="3600" dirty="0"/>
              <a:t>Distribution Function</a:t>
            </a:r>
          </a:p>
        </p:txBody>
      </p:sp>
    </p:spTree>
    <p:extLst>
      <p:ext uri="{BB962C8B-B14F-4D97-AF65-F5344CB8AC3E}">
        <p14:creationId xmlns:p14="http://schemas.microsoft.com/office/powerpoint/2010/main" val="2649949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BABF-793B-4B4D-033B-9E470B75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6283"/>
            <a:ext cx="7886700" cy="827568"/>
          </a:xfrm>
        </p:spPr>
        <p:txBody>
          <a:bodyPr>
            <a:normAutofit/>
          </a:bodyPr>
          <a:lstStyle/>
          <a:p>
            <a:pPr algn="ctr"/>
            <a:r>
              <a:rPr lang="en-CN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55D8-637B-C270-38AA-F6E027B44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59" y="1096640"/>
            <a:ext cx="8498541" cy="55458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Light-front quantization: approach to structure of relativistic bound states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Solving nucleon structure like solving atomic structure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Hamiltonian framework: accessible to hadron wave functions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Basis Light-front Quantization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Nonperturbative approach to light-front dynamics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Preserve rotational symmetry in transverse plane (2d HO basis)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Preserve symmetries for identical particles (single particle basis)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Rich information on three-dimensional structure of hadron from light-front quantization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Valence quark, sea quark and gluon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Various polarization configurations for </a:t>
            </a:r>
            <a:r>
              <a:rPr lang="en-US" sz="1400" dirty="0" err="1"/>
              <a:t>partons</a:t>
            </a:r>
            <a:r>
              <a:rPr lang="en-US" sz="1400" dirty="0"/>
              <a:t>/hadrons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Higher-twist distributions (correlation between </a:t>
            </a:r>
            <a:r>
              <a:rPr lang="en-US" sz="1400" dirty="0" err="1"/>
              <a:t>partons</a:t>
            </a:r>
            <a:r>
              <a:rPr lang="en-US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Golden time for investigating the proton structure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Electron-ion colliders are being built/planned</a:t>
            </a:r>
          </a:p>
          <a:p>
            <a:pPr lvl="1">
              <a:lnSpc>
                <a:spcPct val="150000"/>
              </a:lnSpc>
              <a:buFont typeface="System Font Regular"/>
              <a:buChar char="-"/>
            </a:pPr>
            <a:r>
              <a:rPr lang="en-US" sz="1400" dirty="0"/>
              <a:t>High-performance computing technologies are advancing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CB4BD-2E71-FFE7-086C-CE4DA979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57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6571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F2E2-E882-3039-AF90-4206D0FE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OutLook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1FFFF-F778-60F7-E348-417CE81F4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principles calculation of proton structure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More/higher </a:t>
            </a:r>
            <a:r>
              <a:rPr lang="en-US" dirty="0" err="1"/>
              <a:t>Fock</a:t>
            </a:r>
            <a:r>
              <a:rPr lang="en-US" dirty="0"/>
              <a:t> sectors included</a:t>
            </a:r>
          </a:p>
          <a:p>
            <a:r>
              <a:rPr lang="en-US" dirty="0"/>
              <a:t>Excited nucleon states/other hadrons/light nuclei</a:t>
            </a:r>
          </a:p>
          <a:p>
            <a:r>
              <a:rPr lang="en-US" dirty="0"/>
              <a:t>Reaction dynamics accessed through time-dependent light-front Schrödinger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137A-C4D0-7ED7-4BDF-DF2EC445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58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5195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5FE553-1ECB-74E4-D79B-2CC257F2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" y="-113738"/>
            <a:ext cx="9129210" cy="70854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C3F1B-C252-0A6E-799A-E8D94BC0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59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881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AB5238-A81E-6E13-1540-AF21A984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75"/>
            <a:ext cx="9144000" cy="976488"/>
          </a:xfrm>
        </p:spPr>
        <p:txBody>
          <a:bodyPr>
            <a:normAutofit/>
          </a:bodyPr>
          <a:lstStyle/>
          <a:p>
            <a:pPr algn="ctr"/>
            <a:r>
              <a:rPr lang="en-CN" sz="3600" b="1" dirty="0"/>
              <a:t>Constituent Quark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51551-7142-555F-CB3B-7060A1C27096}"/>
              </a:ext>
            </a:extLst>
          </p:cNvPr>
          <p:cNvSpPr txBox="1"/>
          <p:nvPr/>
        </p:nvSpPr>
        <p:spPr>
          <a:xfrm>
            <a:off x="425442" y="1167072"/>
            <a:ext cx="6321731" cy="104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Many hadrons were discovered in 1950s and 1960s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000"/>
              <a:t>The </a:t>
            </a:r>
            <a:r>
              <a:rPr lang="en-US" sz="2000" dirty="0"/>
              <a:t>quark </a:t>
            </a:r>
            <a:r>
              <a:rPr lang="en-CN" sz="2000"/>
              <a:t>model </a:t>
            </a:r>
            <a:r>
              <a:rPr lang="en-CN" sz="2000" dirty="0"/>
              <a:t>was proposed by Gell-Mann and Zweig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A5C74-9E31-5379-2BEC-0E387E8D1AA1}"/>
              </a:ext>
            </a:extLst>
          </p:cNvPr>
          <p:cNvSpPr txBox="1"/>
          <p:nvPr/>
        </p:nvSpPr>
        <p:spPr>
          <a:xfrm>
            <a:off x="425886" y="2198143"/>
            <a:ext cx="4715137" cy="1506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000" dirty="0"/>
              <a:t>Baryon are bound states </a:t>
            </a:r>
            <a:r>
              <a:rPr lang="en-CN" sz="2000"/>
              <a:t>of </a:t>
            </a:r>
            <a:r>
              <a:rPr lang="en-US" sz="2000" dirty="0"/>
              <a:t>three</a:t>
            </a:r>
            <a:r>
              <a:rPr lang="en-CN" sz="2000"/>
              <a:t> quarks</a:t>
            </a:r>
            <a:endParaRPr lang="en-US" sz="2000" dirty="0"/>
          </a:p>
          <a:p>
            <a:pPr marL="800100" lvl="1" indent="-342900">
              <a:lnSpc>
                <a:spcPct val="250000"/>
              </a:lnSpc>
              <a:buFont typeface="System Font Regular"/>
              <a:buChar char="-"/>
            </a:pPr>
            <a:r>
              <a:rPr lang="en-US" sz="2000" dirty="0"/>
              <a:t>For example: baryon octet</a:t>
            </a:r>
            <a:endParaRPr lang="en-CN" sz="2000" dirty="0"/>
          </a:p>
        </p:txBody>
      </p:sp>
      <p:pic>
        <p:nvPicPr>
          <p:cNvPr id="10" name="Picture 9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82C789A-0D9F-2271-DCAD-C80E0C70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152" y="922041"/>
            <a:ext cx="1031667" cy="1440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010F9-A7CE-78DB-6027-3022FEBD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01" y="3993350"/>
            <a:ext cx="1625600" cy="153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1B179B-CCBE-6A7D-803C-5BD67303F9CB}"/>
                  </a:ext>
                </a:extLst>
              </p:cNvPr>
              <p:cNvSpPr txBox="1"/>
              <p:nvPr/>
            </p:nvSpPr>
            <p:spPr>
              <a:xfrm>
                <a:off x="1888601" y="3906436"/>
                <a:ext cx="9090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𝑢𝑢𝑑</m:t>
                      </m:r>
                    </m:oMath>
                  </m:oMathPara>
                </a14:m>
                <a:endParaRPr lang="en-CN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1B179B-CCBE-6A7D-803C-5BD67303F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01" y="3906436"/>
                <a:ext cx="909031" cy="276999"/>
              </a:xfrm>
              <a:prstGeom prst="rect">
                <a:avLst/>
              </a:prstGeom>
              <a:blipFill>
                <a:blip r:embed="rId4"/>
                <a:stretch>
                  <a:fillRect l="-5479" r="-547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3DEB6F-9695-1B74-C2A4-5D2ED4220123}"/>
                  </a:ext>
                </a:extLst>
              </p:cNvPr>
              <p:cNvSpPr txBox="1"/>
              <p:nvPr/>
            </p:nvSpPr>
            <p:spPr>
              <a:xfrm>
                <a:off x="3613007" y="3906435"/>
                <a:ext cx="934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𝑢𝑑𝑑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3DEB6F-9695-1B74-C2A4-5D2ED4220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007" y="3906435"/>
                <a:ext cx="934679" cy="276999"/>
              </a:xfrm>
              <a:prstGeom prst="rect">
                <a:avLst/>
              </a:prstGeom>
              <a:blipFill>
                <a:blip r:embed="rId5"/>
                <a:stretch>
                  <a:fillRect l="-5333" r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660E7B-880D-6B80-CC7A-9D9580ED01EB}"/>
                  </a:ext>
                </a:extLst>
              </p:cNvPr>
              <p:cNvSpPr txBox="1"/>
              <p:nvPr/>
            </p:nvSpPr>
            <p:spPr>
              <a:xfrm>
                <a:off x="1128854" y="4852225"/>
                <a:ext cx="99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𝑢𝑢𝑠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660E7B-880D-6B80-CC7A-9D9580ED0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54" y="4852225"/>
                <a:ext cx="997837" cy="276999"/>
              </a:xfrm>
              <a:prstGeom prst="rect">
                <a:avLst/>
              </a:prstGeom>
              <a:blipFill>
                <a:blip r:embed="rId6"/>
                <a:stretch>
                  <a:fillRect l="-5000" r="-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47ED6F-6FF4-9F61-97E7-679827E7E276}"/>
                  </a:ext>
                </a:extLst>
              </p:cNvPr>
              <p:cNvSpPr txBox="1"/>
              <p:nvPr/>
            </p:nvSpPr>
            <p:spPr>
              <a:xfrm>
                <a:off x="2822073" y="4770961"/>
                <a:ext cx="973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𝑢𝑑𝑠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47ED6F-6FF4-9F61-97E7-679827E7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73" y="4770961"/>
                <a:ext cx="973793" cy="276999"/>
              </a:xfrm>
              <a:prstGeom prst="rect">
                <a:avLst/>
              </a:prstGeom>
              <a:blipFill>
                <a:blip r:embed="rId7"/>
                <a:stretch>
                  <a:fillRect l="-5128" t="-4348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3D1868-BD0F-A477-F08F-EF50C75F8691}"/>
                  </a:ext>
                </a:extLst>
              </p:cNvPr>
              <p:cNvSpPr txBox="1"/>
              <p:nvPr/>
            </p:nvSpPr>
            <p:spPr>
              <a:xfrm>
                <a:off x="2822072" y="5028373"/>
                <a:ext cx="871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𝑢𝑑𝑠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3D1868-BD0F-A477-F08F-EF50C75F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72" y="5028373"/>
                <a:ext cx="871969" cy="276999"/>
              </a:xfrm>
              <a:prstGeom prst="rect">
                <a:avLst/>
              </a:prstGeom>
              <a:blipFill>
                <a:blip r:embed="rId8"/>
                <a:stretch>
                  <a:fillRect l="-5797" r="-579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62D7FD-FBB5-CF7D-8279-EDD46C2CBAC2}"/>
                  </a:ext>
                </a:extLst>
              </p:cNvPr>
              <p:cNvSpPr txBox="1"/>
              <p:nvPr/>
            </p:nvSpPr>
            <p:spPr>
              <a:xfrm>
                <a:off x="4418919" y="4921050"/>
                <a:ext cx="99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𝑑𝑑𝑠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62D7FD-FBB5-CF7D-8279-EDD46C2C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919" y="4921050"/>
                <a:ext cx="997837" cy="276999"/>
              </a:xfrm>
              <a:prstGeom prst="rect">
                <a:avLst/>
              </a:prstGeom>
              <a:blipFill>
                <a:blip r:embed="rId9"/>
                <a:stretch>
                  <a:fillRect l="-5063" r="-50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422744-DBE1-3F54-5DEF-72B68EAFD000}"/>
                  </a:ext>
                </a:extLst>
              </p:cNvPr>
              <p:cNvSpPr txBox="1"/>
              <p:nvPr/>
            </p:nvSpPr>
            <p:spPr>
              <a:xfrm>
                <a:off x="1859104" y="5932314"/>
                <a:ext cx="954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𝑠𝑠𝑢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422744-DBE1-3F54-5DEF-72B68EAF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104" y="5932314"/>
                <a:ext cx="954044" cy="276999"/>
              </a:xfrm>
              <a:prstGeom prst="rect">
                <a:avLst/>
              </a:prstGeom>
              <a:blipFill>
                <a:blip r:embed="rId10"/>
                <a:stretch>
                  <a:fillRect l="-5263" t="-4348" r="-263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C3BE78-681B-6B5C-78D3-FB14B317CB66}"/>
                  </a:ext>
                </a:extLst>
              </p:cNvPr>
              <p:cNvSpPr txBox="1"/>
              <p:nvPr/>
            </p:nvSpPr>
            <p:spPr>
              <a:xfrm>
                <a:off x="3756537" y="5950230"/>
                <a:ext cx="979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𝑠𝑠𝑑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C3BE78-681B-6B5C-78D3-FB14B317C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37" y="5950230"/>
                <a:ext cx="979564" cy="276999"/>
              </a:xfrm>
              <a:prstGeom prst="rect">
                <a:avLst/>
              </a:prstGeom>
              <a:blipFill>
                <a:blip r:embed="rId11"/>
                <a:stretch>
                  <a:fillRect l="-5128" r="-512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page12image49000640">
            <a:extLst>
              <a:ext uri="{FF2B5EF4-FFF2-40B4-BE49-F238E27FC236}">
                <a16:creationId xmlns:a16="http://schemas.microsoft.com/office/drawing/2014/main" id="{E0CFE894-C077-E0B8-28EF-99845837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12" y="261797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DD7F2B-8BB0-23E3-D903-783B0352F80B}"/>
              </a:ext>
            </a:extLst>
          </p:cNvPr>
          <p:cNvCxnSpPr>
            <a:cxnSpLocks/>
          </p:cNvCxnSpPr>
          <p:nvPr/>
        </p:nvCxnSpPr>
        <p:spPr>
          <a:xfrm>
            <a:off x="2930012" y="4050891"/>
            <a:ext cx="614169" cy="3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6C39E-C635-4E8F-4ADE-ECFC2A2C4114}"/>
              </a:ext>
            </a:extLst>
          </p:cNvPr>
          <p:cNvCxnSpPr>
            <a:cxnSpLocks/>
          </p:cNvCxnSpPr>
          <p:nvPr/>
        </p:nvCxnSpPr>
        <p:spPr>
          <a:xfrm>
            <a:off x="2974257" y="6091083"/>
            <a:ext cx="614169" cy="3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48FA0E-EF5D-0B1A-97AE-B0FC4B21FB39}"/>
              </a:ext>
            </a:extLst>
          </p:cNvPr>
          <p:cNvCxnSpPr>
            <a:cxnSpLocks/>
          </p:cNvCxnSpPr>
          <p:nvPr/>
        </p:nvCxnSpPr>
        <p:spPr>
          <a:xfrm>
            <a:off x="4581832" y="4296696"/>
            <a:ext cx="373626" cy="4522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B03246-9265-2883-4FDC-2CBE6920000A}"/>
              </a:ext>
            </a:extLst>
          </p:cNvPr>
          <p:cNvCxnSpPr>
            <a:cxnSpLocks/>
          </p:cNvCxnSpPr>
          <p:nvPr/>
        </p:nvCxnSpPr>
        <p:spPr>
          <a:xfrm>
            <a:off x="1641986" y="5289756"/>
            <a:ext cx="275303" cy="4817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DEF009-BFF6-1424-A707-FB2EC05E41E3}"/>
              </a:ext>
            </a:extLst>
          </p:cNvPr>
          <p:cNvCxnSpPr>
            <a:cxnSpLocks/>
          </p:cNvCxnSpPr>
          <p:nvPr/>
        </p:nvCxnSpPr>
        <p:spPr>
          <a:xfrm flipH="1">
            <a:off x="4571999" y="5368414"/>
            <a:ext cx="393290" cy="4424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6DAF1FE-DE41-655E-2CD1-395739BD4AA6}"/>
              </a:ext>
            </a:extLst>
          </p:cNvPr>
          <p:cNvCxnSpPr>
            <a:cxnSpLocks/>
          </p:cNvCxnSpPr>
          <p:nvPr/>
        </p:nvCxnSpPr>
        <p:spPr>
          <a:xfrm flipH="1">
            <a:off x="1676398" y="4291782"/>
            <a:ext cx="393290" cy="4424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37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4BC79B-EABF-7407-E648-7242A6004392}"/>
              </a:ext>
            </a:extLst>
          </p:cNvPr>
          <p:cNvSpPr/>
          <p:nvPr/>
        </p:nvSpPr>
        <p:spPr>
          <a:xfrm>
            <a:off x="2401775" y="2544002"/>
            <a:ext cx="405258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N" sz="6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CF92C-4C5D-4B6B-7287-B7F7D49E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4A65-9835-0F47-A00F-CAE8711EFFAD}" type="slidenum">
              <a:rPr lang="en-CN" smtClean="0"/>
              <a:t>60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795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7E9C1-E516-5C4F-AB18-64C3D0034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79" y="1069456"/>
            <a:ext cx="8677656" cy="5196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>
                <a:ea typeface="SimSun" panose="02010600030101010101" pitchFamily="2" charset="-122"/>
              </a:rPr>
              <a:t> Modern Rutherford Experiment – DIS (SLAC 1968)</a:t>
            </a:r>
            <a:endParaRPr 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386FFF74-8649-DF40-8CBC-A77973E2A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7715"/>
            <a:ext cx="4268637" cy="2546915"/>
          </a:xfrm>
          <a:prstGeom prst="rect">
            <a:avLst/>
          </a:prstGeom>
        </p:spPr>
      </p:pic>
      <p:pic>
        <p:nvPicPr>
          <p:cNvPr id="5" name="Picture 1" descr="page5image44839728">
            <a:extLst>
              <a:ext uri="{FF2B5EF4-FFF2-40B4-BE49-F238E27FC236}">
                <a16:creationId xmlns:a16="http://schemas.microsoft.com/office/drawing/2014/main" id="{9E617873-519F-5906-7BA8-FD08C3812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2" y="1899199"/>
            <a:ext cx="3856979" cy="42827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2" descr="page4image35007872">
            <a:extLst>
              <a:ext uri="{FF2B5EF4-FFF2-40B4-BE49-F238E27FC236}">
                <a16:creationId xmlns:a16="http://schemas.microsoft.com/office/drawing/2014/main" id="{B33BE9F3-E72C-E872-831B-AA2309C3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03" y="5094140"/>
            <a:ext cx="1579876" cy="15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AB91926-5BAB-3347-114B-69A664D50142}"/>
              </a:ext>
            </a:extLst>
          </p:cNvPr>
          <p:cNvGrpSpPr/>
          <p:nvPr/>
        </p:nvGrpSpPr>
        <p:grpSpPr>
          <a:xfrm>
            <a:off x="2044778" y="5257670"/>
            <a:ext cx="1993822" cy="1298982"/>
            <a:chOff x="2044778" y="5257670"/>
            <a:chExt cx="1993822" cy="1298982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28F38DA-4BC0-17FA-0864-1658F4BD4FF6}"/>
                </a:ext>
              </a:extLst>
            </p:cNvPr>
            <p:cNvSpPr/>
            <p:nvPr/>
          </p:nvSpPr>
          <p:spPr>
            <a:xfrm>
              <a:off x="2044778" y="5702034"/>
              <a:ext cx="623178" cy="304736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673D40-A411-9BE1-98FF-A2F463E0F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9954" y="5257670"/>
              <a:ext cx="1288646" cy="1298982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CE624374-0107-58EC-1C85-A0876C1FD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19"/>
            <a:ext cx="7886700" cy="1046638"/>
          </a:xfrm>
        </p:spPr>
        <p:txBody>
          <a:bodyPr/>
          <a:lstStyle/>
          <a:p>
            <a:pPr algn="ctr"/>
            <a:r>
              <a:rPr lang="en-CN" dirty="0"/>
              <a:t>Deep Inelastic Scattering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F86101-852C-050D-8CDD-5DA0E1EA36D2}"/>
              </a:ext>
            </a:extLst>
          </p:cNvPr>
          <p:cNvSpPr txBox="1"/>
          <p:nvPr/>
        </p:nvSpPr>
        <p:spPr>
          <a:xfrm>
            <a:off x="137479" y="4330048"/>
            <a:ext cx="5081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Discovery of spin ½ quarks and partonic structure (sea quarks and gluons) in nucleon</a:t>
            </a:r>
          </a:p>
        </p:txBody>
      </p:sp>
    </p:spTree>
    <p:extLst>
      <p:ext uri="{BB962C8B-B14F-4D97-AF65-F5344CB8AC3E}">
        <p14:creationId xmlns:p14="http://schemas.microsoft.com/office/powerpoint/2010/main" val="359402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6823"/>
            <a:ext cx="7886700" cy="1325563"/>
          </a:xfrm>
        </p:spPr>
        <p:txBody>
          <a:bodyPr/>
          <a:lstStyle/>
          <a:p>
            <a:pPr algn="ctr"/>
            <a:r>
              <a:rPr lang="en-US" altLang="zh-CN" dirty="0"/>
              <a:t>Theory</a:t>
            </a:r>
            <a:r>
              <a:rPr lang="zh-CN" altLang="en-US" dirty="0"/>
              <a:t> </a:t>
            </a:r>
            <a:r>
              <a:rPr lang="en-US" altLang="zh-CN" dirty="0"/>
              <a:t>for Strong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84" y="1145963"/>
            <a:ext cx="8229600" cy="53382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altLang="zh-CN" sz="2800" dirty="0"/>
              <a:t>Quantum Chromodynamics (QCD): fundamental theory for strong interaction (1973)</a:t>
            </a:r>
            <a:endParaRPr lang="en-US" altLang="zh-CN" sz="2800" dirty="0">
              <a:solidFill>
                <a:srgbClr val="FF19F0"/>
              </a:solidFill>
            </a:endParaRPr>
          </a:p>
          <a:p>
            <a:endParaRPr lang="en-US" sz="2800" dirty="0">
              <a:solidFill>
                <a:srgbClr val="FF19F0"/>
              </a:solidFill>
            </a:endParaRPr>
          </a:p>
          <a:p>
            <a:endParaRPr lang="en-US" sz="2800" dirty="0">
              <a:solidFill>
                <a:srgbClr val="FF19F0"/>
              </a:solidFill>
            </a:endParaRPr>
          </a:p>
          <a:p>
            <a:r>
              <a:rPr lang="en-US" altLang="zh-CN" dirty="0"/>
              <a:t>Quark and gluons are bound </a:t>
            </a:r>
          </a:p>
          <a:p>
            <a:pPr marL="0" indent="0">
              <a:buNone/>
            </a:pPr>
            <a:r>
              <a:rPr lang="en-US" altLang="zh-CN" dirty="0"/>
              <a:t>    together by “color” charges</a:t>
            </a:r>
            <a:endParaRPr lang="en-US" dirty="0"/>
          </a:p>
          <a:p>
            <a:r>
              <a:rPr lang="en-US" sz="2800" dirty="0">
                <a:solidFill>
                  <a:srgbClr val="FF19F0"/>
                </a:solidFill>
              </a:rPr>
              <a:t>Interaction becomes stronger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19F0"/>
                </a:solidFill>
              </a:rPr>
              <a:t>   as distance increases           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19F0"/>
                </a:solidFill>
              </a:rPr>
              <a:t>               asym</a:t>
            </a:r>
            <a:r>
              <a:rPr lang="en-US" dirty="0">
                <a:solidFill>
                  <a:srgbClr val="FF19F0"/>
                </a:solidFill>
              </a:rPr>
              <a:t>ptotic freedom</a:t>
            </a:r>
            <a:endParaRPr lang="en-US" sz="2800" dirty="0">
              <a:solidFill>
                <a:srgbClr val="FF19F0"/>
              </a:solidFill>
            </a:endParaRPr>
          </a:p>
          <a:p>
            <a:r>
              <a:rPr lang="en-US" altLang="zh-CN" sz="2800" dirty="0"/>
              <a:t>Nonperturbative approaches 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sz="2800" dirty="0"/>
              <a:t>are needed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CDC8-A4D3-2743-AEB8-B10DCFDD247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601" y="2471840"/>
            <a:ext cx="2567464" cy="10238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203014" y="5356085"/>
            <a:ext cx="197786" cy="17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280BB5-4674-3598-66C2-B80E097E60E7}"/>
              </a:ext>
            </a:extLst>
          </p:cNvPr>
          <p:cNvGrpSpPr/>
          <p:nvPr/>
        </p:nvGrpSpPr>
        <p:grpSpPr>
          <a:xfrm>
            <a:off x="1202315" y="2468154"/>
            <a:ext cx="4112344" cy="691470"/>
            <a:chOff x="2460121" y="5703101"/>
            <a:chExt cx="3284026" cy="4091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5">
                  <a:extLst>
                    <a:ext uri="{FF2B5EF4-FFF2-40B4-BE49-F238E27FC236}">
                      <a16:creationId xmlns:a16="http://schemas.microsoft.com/office/drawing/2014/main" id="{04612E43-3D32-3818-B725-E04187591D54}"/>
                    </a:ext>
                  </a:extLst>
                </p:cNvPr>
                <p:cNvSpPr txBox="1"/>
                <p:nvPr/>
              </p:nvSpPr>
              <p:spPr>
                <a:xfrm>
                  <a:off x="2460121" y="5703101"/>
                  <a:ext cx="3284026" cy="409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𝜇𝜈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𝑖𝐷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4" name="文本框 15">
                  <a:extLst>
                    <a:ext uri="{FF2B5EF4-FFF2-40B4-BE49-F238E27FC236}">
                      <a16:creationId xmlns:a16="http://schemas.microsoft.com/office/drawing/2014/main" id="{04612E43-3D32-3818-B725-E04187591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121" y="5703101"/>
                  <a:ext cx="3284026" cy="409112"/>
                </a:xfrm>
                <a:prstGeom prst="rect">
                  <a:avLst/>
                </a:prstGeom>
                <a:blipFill>
                  <a:blip r:embed="rId3"/>
                  <a:stretch>
                    <a:fillRect l="-1231" t="-1818" r="-1231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8">
                  <a:extLst>
                    <a:ext uri="{FF2B5EF4-FFF2-40B4-BE49-F238E27FC236}">
                      <a16:creationId xmlns:a16="http://schemas.microsoft.com/office/drawing/2014/main" id="{D92440C9-1FDC-8254-9FE6-3F43D384E812}"/>
                    </a:ext>
                  </a:extLst>
                </p:cNvPr>
                <p:cNvSpPr txBox="1"/>
                <p:nvPr/>
              </p:nvSpPr>
              <p:spPr>
                <a:xfrm>
                  <a:off x="4730084" y="5808530"/>
                  <a:ext cx="170256" cy="218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5" name="文本框 18">
                  <a:extLst>
                    <a:ext uri="{FF2B5EF4-FFF2-40B4-BE49-F238E27FC236}">
                      <a16:creationId xmlns:a16="http://schemas.microsoft.com/office/drawing/2014/main" id="{D92440C9-1FDC-8254-9FE6-3F43D384E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084" y="5808530"/>
                  <a:ext cx="170256" cy="218517"/>
                </a:xfrm>
                <a:prstGeom prst="rect">
                  <a:avLst/>
                </a:prstGeom>
                <a:blipFill>
                  <a:blip r:embed="rId4"/>
                  <a:stretch>
                    <a:fillRect l="-50000" t="-3333" r="-50000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2" descr="强相互作用&#10;">
            <a:extLst>
              <a:ext uri="{FF2B5EF4-FFF2-40B4-BE49-F238E27FC236}">
                <a16:creationId xmlns:a16="http://schemas.microsoft.com/office/drawing/2014/main" id="{7A3D908C-3769-968D-80F5-C5EEA06F8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93" y="3536999"/>
            <a:ext cx="34036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449EE746-A842-5377-4E66-5BF0EAD9EBE7}"/>
              </a:ext>
            </a:extLst>
          </p:cNvPr>
          <p:cNvSpPr/>
          <p:nvPr/>
        </p:nvSpPr>
        <p:spPr>
          <a:xfrm>
            <a:off x="806785" y="5114853"/>
            <a:ext cx="588912" cy="2274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559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AC81-C029-98FF-F24F-4590664E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3232"/>
            <a:ext cx="7886700" cy="963944"/>
          </a:xfrm>
        </p:spPr>
        <p:txBody>
          <a:bodyPr/>
          <a:lstStyle/>
          <a:p>
            <a:pPr algn="ctr"/>
            <a:r>
              <a:rPr lang="en-CN" dirty="0"/>
              <a:t>Standard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75754-95E3-6B81-99C0-22F6A06D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808"/>
            <a:ext cx="5835102" cy="534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FEF61-D4BC-AF55-D47A-ED35C2CD2131}"/>
              </a:ext>
            </a:extLst>
          </p:cNvPr>
          <p:cNvSpPr txBox="1"/>
          <p:nvPr/>
        </p:nvSpPr>
        <p:spPr>
          <a:xfrm>
            <a:off x="6013493" y="4701493"/>
            <a:ext cx="25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Strong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7F979-E242-BF5B-563B-8DCF412ADFC4}"/>
              </a:ext>
            </a:extLst>
          </p:cNvPr>
          <p:cNvSpPr txBox="1"/>
          <p:nvPr/>
        </p:nvSpPr>
        <p:spPr>
          <a:xfrm>
            <a:off x="5674522" y="1230459"/>
            <a:ext cx="3228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Yang-Mill Gauge theory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99FE548-2430-FC33-5F49-85F41356E2D2}"/>
              </a:ext>
            </a:extLst>
          </p:cNvPr>
          <p:cNvSpPr/>
          <p:nvPr/>
        </p:nvSpPr>
        <p:spPr>
          <a:xfrm>
            <a:off x="7081284" y="1771756"/>
            <a:ext cx="414669" cy="11159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B0D43-4A9C-3021-0EB3-5D146673CE2A}"/>
              </a:ext>
            </a:extLst>
          </p:cNvPr>
          <p:cNvSpPr txBox="1"/>
          <p:nvPr/>
        </p:nvSpPr>
        <p:spPr>
          <a:xfrm>
            <a:off x="5341761" y="2988355"/>
            <a:ext cx="3928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/>
              <a:t>Quantum Chrom</a:t>
            </a:r>
            <a:r>
              <a:rPr lang="en-US" sz="2400" dirty="0"/>
              <a:t>o</a:t>
            </a:r>
            <a:r>
              <a:rPr lang="en-CN" sz="2400"/>
              <a:t>Dynamic</a:t>
            </a:r>
            <a:r>
              <a:rPr lang="en-US" sz="2400" dirty="0"/>
              <a:t>s</a:t>
            </a:r>
            <a:endParaRPr lang="en-CN" sz="2400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7038A6D-470F-FDB9-0A31-554264A79D33}"/>
              </a:ext>
            </a:extLst>
          </p:cNvPr>
          <p:cNvSpPr/>
          <p:nvPr/>
        </p:nvSpPr>
        <p:spPr>
          <a:xfrm>
            <a:off x="7081284" y="3508632"/>
            <a:ext cx="414669" cy="11159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070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3654</TotalTime>
  <Words>3065</Words>
  <Application>Microsoft Macintosh PowerPoint</Application>
  <PresentationFormat>On-screen Show (4:3)</PresentationFormat>
  <Paragraphs>587</Paragraphs>
  <Slides>60</Slides>
  <Notes>9</Notes>
  <HiddenSlides>4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-webkit-standard</vt:lpstr>
      <vt:lpstr>Liberation Sans</vt:lpstr>
      <vt:lpstr>Microsoft YaHei</vt:lpstr>
      <vt:lpstr>SimSun</vt:lpstr>
      <vt:lpstr>System Font Regular</vt:lpstr>
      <vt:lpstr>Aptos</vt:lpstr>
      <vt:lpstr>Aptos Display</vt:lpstr>
      <vt:lpstr>Arial</vt:lpstr>
      <vt:lpstr>Calibri</vt:lpstr>
      <vt:lpstr>Cambria Math</vt:lpstr>
      <vt:lpstr>Courier New</vt:lpstr>
      <vt:lpstr>Franklin Gothic Medium</vt:lpstr>
      <vt:lpstr>Times New Roman</vt:lpstr>
      <vt:lpstr>Wingdings</vt:lpstr>
      <vt:lpstr>Office Theme</vt:lpstr>
      <vt:lpstr>Equation</vt:lpstr>
      <vt:lpstr>An Introduction to Light-front Quantization</vt:lpstr>
      <vt:lpstr>Outline</vt:lpstr>
      <vt:lpstr>Fundamental Structure of Matter</vt:lpstr>
      <vt:lpstr>Discovery of Proton</vt:lpstr>
      <vt:lpstr>Hadron Spectrum</vt:lpstr>
      <vt:lpstr>Constituent Quark Model</vt:lpstr>
      <vt:lpstr>Deep Inelastic Scattering</vt:lpstr>
      <vt:lpstr>Theory for Strong Interaction</vt:lpstr>
      <vt:lpstr>Standard Model</vt:lpstr>
      <vt:lpstr>Hadron Structure</vt:lpstr>
      <vt:lpstr>PowerPoint Presentation</vt:lpstr>
      <vt:lpstr>Non-Perturbative Approaches</vt:lpstr>
      <vt:lpstr>Hamiltonian Formalism</vt:lpstr>
      <vt:lpstr>Light-front Time</vt:lpstr>
      <vt:lpstr>PowerPoint Presentation</vt:lpstr>
      <vt:lpstr>Main Advantages</vt:lpstr>
      <vt:lpstr>Main Advantages</vt:lpstr>
      <vt:lpstr>Main Advantages</vt:lpstr>
      <vt:lpstr>Main Advantages</vt:lpstr>
      <vt:lpstr>Light-Front Field Theory</vt:lpstr>
      <vt:lpstr>Light-Front Wave Functions</vt:lpstr>
      <vt:lpstr>Basis Light-Front Quantization</vt:lpstr>
      <vt:lpstr>BLFQ Algorithm Flowchart</vt:lpstr>
      <vt:lpstr>Light-front Hamiltonian</vt:lpstr>
      <vt:lpstr>Dimension of Basis States</vt:lpstr>
      <vt:lpstr>Dimension of Basis States</vt:lpstr>
      <vt:lpstr>Example: Proton Structure up to |qqqqq ̅⟩ </vt:lpstr>
      <vt:lpstr>Structure of Hamiltonian Matrix</vt:lpstr>
      <vt:lpstr>Parallel Scheme</vt:lpstr>
      <vt:lpstr>Diagonalize Hamiltonian</vt:lpstr>
      <vt:lpstr>Fock Sector Decomposition</vt:lpstr>
      <vt:lpstr>PowerPoint Presentation</vt:lpstr>
      <vt:lpstr>Electromagnetic Form Factors</vt:lpstr>
      <vt:lpstr>Parton Distribution Functions (PDF)</vt:lpstr>
      <vt:lpstr>Deep Inelastic Scattering Cross Section</vt:lpstr>
      <vt:lpstr>Example: Collinear Factorization</vt:lpstr>
      <vt:lpstr>LFWFs representation</vt:lpstr>
      <vt:lpstr>PowerPoint Presentation</vt:lpstr>
      <vt:lpstr>PowerPoint Presentation</vt:lpstr>
      <vt:lpstr>LFWFs representation</vt:lpstr>
      <vt:lpstr>PowerPoint Presentation</vt:lpstr>
      <vt:lpstr>PowerPoint Presentation</vt:lpstr>
      <vt:lpstr>LFWFs representation</vt:lpstr>
      <vt:lpstr>Transversity PDFs</vt:lpstr>
      <vt:lpstr>3D Structure in Coordinate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Structure in Momentum Space</vt:lpstr>
      <vt:lpstr>TMDs for Valence and Sea Quarks</vt:lpstr>
      <vt:lpstr>TMDs for Sea Quarks and Gluon</vt:lpstr>
      <vt:lpstr>Average Transverse Momentum Distribution</vt:lpstr>
      <vt:lpstr>PowerPoint Presentation</vt:lpstr>
      <vt:lpstr>Generalized Transverse-Momentum-Dependent Parton Distribution Function</vt:lpstr>
      <vt:lpstr>Conclusion</vt:lpstr>
      <vt:lpstr>OutLook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m533</dc:creator>
  <cp:lastModifiedBy>Zhao, Xingbo</cp:lastModifiedBy>
  <cp:revision>88</cp:revision>
  <dcterms:created xsi:type="dcterms:W3CDTF">2024-08-05T16:47:25Z</dcterms:created>
  <dcterms:modified xsi:type="dcterms:W3CDTF">2024-08-08T14:54:49Z</dcterms:modified>
</cp:coreProperties>
</file>